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1" r:id="rId12"/>
    <p:sldId id="266" r:id="rId13"/>
    <p:sldId id="267" r:id="rId14"/>
    <p:sldId id="268" r:id="rId15"/>
    <p:sldId id="269" r:id="rId16"/>
    <p:sldId id="286" r:id="rId17"/>
    <p:sldId id="270" r:id="rId18"/>
    <p:sldId id="271" r:id="rId19"/>
    <p:sldId id="272" r:id="rId20"/>
    <p:sldId id="273" r:id="rId21"/>
    <p:sldId id="285" r:id="rId22"/>
    <p:sldId id="288" r:id="rId23"/>
    <p:sldId id="282" r:id="rId24"/>
    <p:sldId id="284" r:id="rId25"/>
    <p:sldId id="283" r:id="rId26"/>
    <p:sldId id="276" r:id="rId27"/>
    <p:sldId id="274" r:id="rId28"/>
    <p:sldId id="275" r:id="rId29"/>
    <p:sldId id="287" r:id="rId30"/>
    <p:sldId id="277" r:id="rId31"/>
    <p:sldId id="278" r:id="rId32"/>
    <p:sldId id="279" r:id="rId33"/>
    <p:sldId id="280" r:id="rId34"/>
  </p:sldIdLst>
  <p:sldSz cx="9144000" cy="5143500" type="screen16x9"/>
  <p:notesSz cx="6797675" cy="9928225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Open Sans" panose="020B0604020202020204" charset="0"/>
      <p:regular r:id="rId40"/>
      <p:bold r:id="rId41"/>
      <p:italic r:id="rId42"/>
      <p:boldItalic r:id="rId43"/>
    </p:embeddedFont>
    <p:embeddedFont>
      <p:font typeface="Ultra" panose="020B0604020202020204" charset="0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5" roundtripDataSignature="AMtx7mghkprFFIgduZFN+sAWSM187GwDc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hremser, Thomas" initials="THS" lastIdx="1" clrIdx="0">
    <p:extLst>
      <p:ext uri="{19B8F6BF-5375-455C-9EA6-DF929625EA0E}">
        <p15:presenceInfo xmlns:p15="http://schemas.microsoft.com/office/powerpoint/2012/main" userId="Schremser, Thoma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A33053-FAE4-4773-8C93-1F373B2D5FA8}">
  <a:tblStyle styleId="{A4A33053-FAE4-4773-8C93-1F373B2D5FA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250" autoAdjust="0"/>
  </p:normalViewPr>
  <p:slideViewPr>
    <p:cSldViewPr snapToGrid="0">
      <p:cViewPr varScale="1">
        <p:scale>
          <a:sx n="125" d="100"/>
          <a:sy n="125" d="100"/>
        </p:scale>
        <p:origin x="1566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5659" cy="496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0443" y="0"/>
            <a:ext cx="2945659" cy="496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30091"/>
            <a:ext cx="2945659" cy="496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6945c7c1d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d6945c7c1d_2_18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Aussage zu Balancierung des Data Sets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ohne threshold *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6945c7c1d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d6945c7c1d_2_18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Aussage zu Balancierung des Data Sets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ohne threshold *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91178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a291dbf8c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gca291dbf8c_2_10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https://www.researchgate.net/figure/Schematic-diagram-of-a-basic-convolutional-neural-network-CNN-architecture-26_fig1_336805909</a:t>
            </a:r>
            <a:endParaRPr/>
          </a:p>
        </p:txBody>
      </p:sp>
      <p:sp>
        <p:nvSpPr>
          <p:cNvPr id="162" name="Google Shape;162;gca291dbf8c_2_10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ca291dbf8c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ca291dbf8c_2_100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0" name="Google Shape;170;gca291dbf8c_2_100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a291dbf8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ca291dbf8c_0_52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6945c7c1d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d6945c7c1d_2_8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GRU:     Gated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Recurrent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Unit</a:t>
            </a:r>
          </a:p>
          <a:p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LSTM:   Long Short-Term Memory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layer</a:t>
            </a:r>
            <a:endParaRPr lang="de-DE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de-DE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Inception v3:                </a:t>
            </a:r>
          </a:p>
          <a:p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Inception V3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by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Google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3rd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version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in a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series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Deep Learning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Convolutional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Architectures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 Inception V3 was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trained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using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dataset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1,000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classes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(See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classes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original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ImageNet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dataset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which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was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trained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with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over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1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million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training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images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Tensorflow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version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has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1,001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classes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which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due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to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an additional "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background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'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class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not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used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in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original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ImageNet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 Inception V3 was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trained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for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ImageNet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Large Visual Recognition Challenge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where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it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was a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first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runner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up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Inception-Resnet-V2:  </a:t>
            </a:r>
          </a:p>
          <a:p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onvolutional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neural network that is trained on more than a million images from the ImageNet database. The network is 164 layers deep and can classify images into 1000 object categories, such as the keyboard, mouse, pencil, and many animals. As a result, the network has learned rich feature representations for a wide range of images. The network has an image input size of 299-by-299, and the output is a list of estimated class probabilities.</a:t>
            </a:r>
          </a:p>
          <a:p>
            <a:endParaRPr lang="de-DE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6945c7c1d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d6945c7c1d_2_8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GRU:     Gated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Recurrent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Unit</a:t>
            </a:r>
          </a:p>
          <a:p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LSTM:   Long Short-Term Memory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layer</a:t>
            </a:r>
            <a:endParaRPr lang="de-DE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de-DE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Inception v3:                </a:t>
            </a:r>
          </a:p>
          <a:p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Inception V3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by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Google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3rd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version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in a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series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Deep Learning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Convolutional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Architectures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 Inception V3 was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trained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using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dataset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1,000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classes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(See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classes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original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ImageNet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dataset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which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was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trained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with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over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1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million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training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images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Tensorflow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version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has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1,001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classes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which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due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to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an additional "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background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'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class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not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used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in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original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ImageNet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 Inception V3 was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trained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for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ImageNet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Large Visual Recognition Challenge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where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it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was a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first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runner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up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Inception-Resnet-V2:  </a:t>
            </a:r>
          </a:p>
          <a:p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onvolutional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neural network that is trained on more than a million images from the ImageNet database. The network is 164 layers deep and can classify images into 1000 object categories, such as the keyboard, mouse, pencil, and many animals. As a result, the network has learned rich feature representations for a wide range of images. The network has an image input size of 299-by-299, and the output is a list of estimated class probabilities.</a:t>
            </a:r>
          </a:p>
          <a:p>
            <a:endParaRPr lang="de-DE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24313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6945c7c1d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d6945c7c1d_1_54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F1.- Result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8" name="Google Shape;198;gd6945c7c1d_1_54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d6945c7c1d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d6945c7c1d_1_84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F1.- Result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16" name="Google Shape;216;gd6945c7c1d_1_84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d6945c7c1d_4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d6945c7c1d_4_14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F1.- Result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31" name="Google Shape;231;gd6945c7c1d_4_14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a291dbf8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gca291dbf8c_0_4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6945c7c1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d6945c7c1d_0_65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F1.- Result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0" name="Google Shape;240;gd6945c7c1d_0_65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6945c7c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gd6945c7c1d_0_0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</a:t>
            </a:r>
            <a:r>
              <a:rPr lang="de-DE" dirty="0" err="1"/>
              <a:t>which</a:t>
            </a:r>
            <a:r>
              <a:rPr lang="de-DE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36163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a291dbf8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ca291dbf8c_0_52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09578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6945c7c1d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d6945c7c1d_2_18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Aussage zu Balancierung des Data Sets</a:t>
            </a:r>
            <a:endParaRPr dirty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 dirty="0"/>
              <a:t>ohne </a:t>
            </a:r>
            <a:r>
              <a:rPr lang="de-DE" dirty="0" err="1"/>
              <a:t>threshold</a:t>
            </a:r>
            <a:r>
              <a:rPr lang="de-DE" dirty="0"/>
              <a:t> *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92544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6945c7c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gd6945c7c1d_0_0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</a:t>
            </a:r>
            <a:r>
              <a:rPr lang="de-DE" dirty="0" err="1"/>
              <a:t>which</a:t>
            </a:r>
            <a:r>
              <a:rPr lang="de-DE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60830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ca291dbf8c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ca291dbf8c_2_100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0" name="Google Shape;170;gca291dbf8c_2_100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89350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9" name="Google Shape;26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d6945c7c1d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gd6945c7c1d_4_7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F1.- Result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50" name="Google Shape;250;gd6945c7c1d_4_7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d6945c7c1d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gd6945c7c1d_0_124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F1.- Result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59" name="Google Shape;259;gd6945c7c1d_0_124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ca291dbf8c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gca291dbf8c_2_26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0" name="Google Shape;300;gca291dbf8c_2_26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8190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a291dbf8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gca291dbf8c_0_13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a291dbf8c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gca291dbf8c_0_67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ca291dbf8c_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gca291dbf8c_2_33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4" name="Google Shape;284;gca291dbf8c_2_33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ca291dbf8c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gca291dbf8c_1_24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ca291dbf8c_1_24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ca291dbf8c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gca291dbf8c_2_26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0" name="Google Shape;300;gca291dbf8c_2_26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33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a291dbf8c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7946" y="744617"/>
            <a:ext cx="6042300" cy="3723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gca291dbf8c_0_28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Convolutional neural network which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6945c7c1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gd6945c7c1d_0_7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GRU:     Gated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Recurrent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Unit</a:t>
            </a:r>
          </a:p>
          <a:p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LSTM:   Long Short-Term Memory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layer</a:t>
            </a:r>
            <a:endParaRPr lang="de-DE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de-DE" dirty="0"/>
          </a:p>
          <a:p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Inception v3:                </a:t>
            </a:r>
          </a:p>
          <a:p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Inception V3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by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Google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3rd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version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in a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series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Deep Learning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Convolutional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Architectures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 Inception V3 was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trained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using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dataset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1,000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classes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(See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classes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original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ImageNet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dataset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which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was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trained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with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over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1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million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training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images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Tensorflow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version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has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1,001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classes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which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due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to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an additional "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background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'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class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not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used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in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original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ImageNet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 Inception V3 was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trained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for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ImageNet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Large Visual Recognition Challenge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where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it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was a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first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runner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up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Inception-Resnet-V2:  </a:t>
            </a:r>
          </a:p>
          <a:p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onvolutional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neural network that is trained on more than a million images from the ImageNet database. The network is 164 layers deep and can classify images into 1000 object categories, such as the keyboard, mouse, pencil, and many animals. As a result, the network has learned rich feature representations for a wide range of images. The network has an image input size of 299-by-299, and the output is a list of estimated class probabilities.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6945c7c1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7946" y="744617"/>
            <a:ext cx="6042300" cy="3723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gd6945c7c1d_0_14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6945c7c1d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7946" y="744617"/>
            <a:ext cx="6042300" cy="3723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gd6945c7c1d_0_22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d6945c7c1d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gd6945c7c1d_0_73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ROUGE-L:    Recall-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Oriented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Understudy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for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Gisting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Evaluation -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Longest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common</a:t>
            </a:r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subsequence</a:t>
            </a:r>
            <a:endParaRPr lang="de-DE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de-DE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BLEU-1 :      Bilingual Evaluation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Understudy</a:t>
            </a:r>
            <a:endParaRPr lang="de-DE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gd6945c7c1d_0_73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6945c7c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gd6945c7c1d_0_0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</a:t>
            </a:r>
            <a:r>
              <a:rPr lang="de-DE"/>
              <a:t>which 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>
  <p:cSld name="Titelfoli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766" cy="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sp>
        <p:nvSpPr>
          <p:cNvPr id="15" name="Google Shape;15;p7"/>
          <p:cNvSpPr txBox="1">
            <a:spLocks noGrp="1"/>
          </p:cNvSpPr>
          <p:nvPr>
            <p:ph type="title"/>
          </p:nvPr>
        </p:nvSpPr>
        <p:spPr>
          <a:xfrm>
            <a:off x="0" y="2190750"/>
            <a:ext cx="9144000" cy="40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7"/>
          <p:cNvSpPr txBox="1">
            <a:spLocks noGrp="1"/>
          </p:cNvSpPr>
          <p:nvPr>
            <p:ph type="body" idx="1"/>
          </p:nvPr>
        </p:nvSpPr>
        <p:spPr>
          <a:xfrm>
            <a:off x="0" y="260985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08610" algn="l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SzPts val="1260"/>
              <a:buChar char="◼"/>
              <a:defRPr/>
            </a:lvl3pPr>
            <a:lvl4pPr marL="1828800" lvl="3" indent="-30861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260"/>
              <a:buChar char="◼"/>
              <a:defRPr/>
            </a:lvl4pPr>
            <a:lvl5pPr marL="2286000" lvl="4" indent="-30861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260"/>
              <a:buChar char="◼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" name="Google Shape;17;p7" descr="K:\T-Systems\05_Präsentationen\2016\Security_Symposium2017\07_Scans\Hintergrund\Hintergrund_Powerpoint_SN_02_Zeichenfläche 2 Kopie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5663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7"/>
          <p:cNvSpPr txBox="1"/>
          <p:nvPr/>
        </p:nvSpPr>
        <p:spPr>
          <a:xfrm>
            <a:off x="3078163" y="1079445"/>
            <a:ext cx="6078476" cy="40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1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19" name="Google Shape;19;p7"/>
          <p:cNvSpPr txBox="1">
            <a:spLocks noGrp="1"/>
          </p:cNvSpPr>
          <p:nvPr>
            <p:ph type="body" idx="2"/>
          </p:nvPr>
        </p:nvSpPr>
        <p:spPr>
          <a:xfrm>
            <a:off x="3079530" y="1887315"/>
            <a:ext cx="606446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08610" algn="l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SzPts val="1260"/>
              <a:buChar char="◼"/>
              <a:defRPr/>
            </a:lvl3pPr>
            <a:lvl4pPr marL="1828800" lvl="3" indent="-30861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260"/>
              <a:buChar char="◼"/>
              <a:defRPr/>
            </a:lvl4pPr>
            <a:lvl5pPr marL="2286000" lvl="4" indent="-30861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260"/>
              <a:buChar char="◼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7"/>
          <p:cNvSpPr txBox="1">
            <a:spLocks noGrp="1"/>
          </p:cNvSpPr>
          <p:nvPr>
            <p:ph type="body" idx="3"/>
          </p:nvPr>
        </p:nvSpPr>
        <p:spPr>
          <a:xfrm>
            <a:off x="3092169" y="1079446"/>
            <a:ext cx="6064469" cy="396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ltra"/>
              <a:buNone/>
              <a:defRPr sz="1800" b="0" i="0" u="none" strike="noStrike" cap="none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defRPr>
            </a:lvl1pPr>
            <a:lvl2pPr marL="914400" lvl="1" indent="-228600" algn="l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08610" algn="l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SzPts val="1260"/>
              <a:buChar char="◼"/>
              <a:defRPr/>
            </a:lvl3pPr>
            <a:lvl4pPr marL="1828800" lvl="3" indent="-30861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260"/>
              <a:buChar char="◼"/>
              <a:defRPr/>
            </a:lvl4pPr>
            <a:lvl5pPr marL="2286000" lvl="4" indent="-30861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260"/>
              <a:buChar char="◼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(1 column)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9" descr="K:\T-Systems\05_Präsentationen\2016\Security_Symposium2017\07_Scans\Hintergrund\Hintergrund_Powerpoint_SN_0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47" y="0"/>
            <a:ext cx="915663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9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96" cy="400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body" idx="1"/>
          </p:nvPr>
        </p:nvSpPr>
        <p:spPr>
          <a:xfrm>
            <a:off x="257128" y="1171841"/>
            <a:ext cx="8628096" cy="3200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08610" algn="l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60"/>
              <a:buChar char="◼"/>
              <a:defRPr/>
            </a:lvl3pPr>
            <a:lvl4pPr marL="1828800" lvl="3" indent="-30861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Char char="◼"/>
              <a:defRPr/>
            </a:lvl4pPr>
            <a:lvl5pPr marL="2286000" lvl="4" indent="-30861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Char char="◼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766" cy="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ca291dbf8c_0_13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" name="Google Shape;30;gca291dbf8c_0_1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lle Punkte">
  <p:cSld name="Helle Punkt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0" descr="K:\T-Systems\05_Präsentationen\2016\Security_Symposium2017\07_Scans\Hintergrund\Hintergrund_Powerpoint_SN_0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47" y="0"/>
            <a:ext cx="915663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0"/>
          <p:cNvSpPr txBox="1">
            <a:spLocks noGrp="1"/>
          </p:cNvSpPr>
          <p:nvPr>
            <p:ph type="title"/>
          </p:nvPr>
        </p:nvSpPr>
        <p:spPr>
          <a:xfrm>
            <a:off x="257129" y="200020"/>
            <a:ext cx="8628096" cy="40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766" cy="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pic>
        <p:nvPicPr>
          <p:cNvPr id="35" name="Google Shape;35;p10" descr="T_Logo_3c_Slogan_p_DE_1000%.em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7130" y="4691887"/>
            <a:ext cx="2155099" cy="285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nkle Punkte">
  <p:cSld name="Dunkle Punkt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8" descr="K:\T-Systems\05_Präsentationen\2016\Security_Symposium2017\07_Scans\Hintergrund\Hintergrund_Powerpoint_SN_02_Zeichenfläche 2 Kopie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5663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257129" y="200020"/>
            <a:ext cx="8628096" cy="40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766" cy="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pic>
        <p:nvPicPr>
          <p:cNvPr id="40" name="Google Shape;40;p8" descr="T_Logo_3c_Slogan_p_DE_1000%.em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7130" y="4691887"/>
            <a:ext cx="2155099" cy="285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 1" type="title">
  <p:cSld name="TITL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ca291dbf8c_0_12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3" name="Google Shape;43;gca291dbf8c_0_12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4" name="Google Shape;44;gca291dbf8c_0_1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ca291dbf8c_0_1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gca291dbf8c_0_1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08610" algn="l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SzPts val="1260"/>
              <a:buChar char="◼"/>
              <a:defRPr/>
            </a:lvl3pPr>
            <a:lvl4pPr marL="1828800" lvl="3" indent="-30861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260"/>
              <a:buChar char="◼"/>
              <a:defRPr/>
            </a:lvl4pPr>
            <a:lvl5pPr marL="2286000" lvl="4" indent="-30861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260"/>
              <a:buChar char="◼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gca291dbf8c_0_1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257010" y="200020"/>
            <a:ext cx="8628096" cy="40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257129" y="1171544"/>
            <a:ext cx="8628096" cy="3228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8610" algn="l" rtl="0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Noto Sans Symbols"/>
              <a:buChar char="◼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861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Noto Sans Symbols"/>
              <a:buChar char="◼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861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Noto Sans Symbols"/>
              <a:buChar char="◼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766" cy="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med"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41">
          <p15:clr>
            <a:srgbClr val="F26B43"/>
          </p15:clr>
        </p15:guide>
        <p15:guide id="2" pos="3629">
          <p15:clr>
            <a:srgbClr val="F26B43"/>
          </p15:clr>
        </p15:guide>
        <p15:guide id="3" orient="horz" pos="930">
          <p15:clr>
            <a:srgbClr val="F26B43"/>
          </p15:clr>
        </p15:guide>
        <p15:guide id="4" orient="horz" pos="3493">
          <p15:clr>
            <a:srgbClr val="F26B43"/>
          </p15:clr>
        </p15:guide>
        <p15:guide id="5" orient="horz" pos="3878">
          <p15:clr>
            <a:srgbClr val="F26B43"/>
          </p15:clr>
        </p15:guide>
        <p15:guide id="6" pos="158">
          <p15:clr>
            <a:srgbClr val="F26B43"/>
          </p15:clr>
        </p15:guide>
        <p15:guide id="7" pos="7054">
          <p15:clr>
            <a:srgbClr val="F26B43"/>
          </p15:clr>
        </p15:guide>
        <p15:guide id="8" orient="horz" pos="3719">
          <p15:clr>
            <a:srgbClr val="F26B43"/>
          </p15:clr>
        </p15:guide>
        <p15:guide id="9" orient="horz" pos="3266">
          <p15:clr>
            <a:srgbClr val="F26B43"/>
          </p15:clr>
        </p15:guide>
        <p15:guide id="10" orient="horz" pos="703">
          <p15:clr>
            <a:srgbClr val="F26B43"/>
          </p15:clr>
        </p15:guide>
        <p15:guide id="11" orient="horz" pos="204">
          <p15:clr>
            <a:srgbClr val="F26B43"/>
          </p15:clr>
        </p15:guide>
        <p15:guide id="12" pos="1848">
          <p15:clr>
            <a:srgbClr val="F26B43"/>
          </p15:clr>
        </p15:guide>
        <p15:guide id="13" pos="1939">
          <p15:clr>
            <a:srgbClr val="F26B43"/>
          </p15:clr>
        </p15:guide>
        <p15:guide id="14" pos="3674">
          <p15:clr>
            <a:srgbClr val="F26B43"/>
          </p15:clr>
        </p15:guide>
        <p15:guide id="15" pos="3584">
          <p15:clr>
            <a:srgbClr val="F26B43"/>
          </p15:clr>
        </p15:guide>
        <p15:guide id="16" pos="5410">
          <p15:clr>
            <a:srgbClr val="F26B43"/>
          </p15:clr>
        </p15:guide>
        <p15:guide id="17" pos="531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766" cy="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1</a:t>
            </a:fld>
            <a:endParaRPr/>
          </a:p>
        </p:txBody>
      </p:sp>
      <p:sp>
        <p:nvSpPr>
          <p:cNvPr id="54" name="Google Shape;54;p1"/>
          <p:cNvSpPr/>
          <p:nvPr/>
        </p:nvSpPr>
        <p:spPr>
          <a:xfrm>
            <a:off x="-1778000" y="5156200"/>
            <a:ext cx="381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3175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-DE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Functional Colors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"/>
          <p:cNvSpPr/>
          <p:nvPr/>
        </p:nvSpPr>
        <p:spPr>
          <a:xfrm>
            <a:off x="-1778000" y="5410200"/>
            <a:ext cx="381000" cy="228600"/>
          </a:xfrm>
          <a:prstGeom prst="rect">
            <a:avLst/>
          </a:prstGeom>
          <a:solidFill>
            <a:srgbClr val="D90000"/>
          </a:solidFill>
          <a:ln w="19050" cap="flat" cmpd="sng">
            <a:solidFill>
              <a:srgbClr val="D9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3175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-DE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Red (Functional)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"/>
          <p:cNvSpPr/>
          <p:nvPr/>
        </p:nvSpPr>
        <p:spPr>
          <a:xfrm>
            <a:off x="-1778000" y="5727700"/>
            <a:ext cx="381000" cy="228600"/>
          </a:xfrm>
          <a:prstGeom prst="rect">
            <a:avLst/>
          </a:prstGeom>
          <a:solidFill>
            <a:srgbClr val="FECB00"/>
          </a:solidFill>
          <a:ln w="19050" cap="flat" cmpd="sng">
            <a:solidFill>
              <a:srgbClr val="FECB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3175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-DE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Yellow (Functional)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"/>
          <p:cNvSpPr/>
          <p:nvPr/>
        </p:nvSpPr>
        <p:spPr>
          <a:xfrm>
            <a:off x="-1778000" y="6045200"/>
            <a:ext cx="381000" cy="228600"/>
          </a:xfrm>
          <a:prstGeom prst="rect">
            <a:avLst/>
          </a:prstGeom>
          <a:solidFill>
            <a:srgbClr val="6BB324"/>
          </a:solidFill>
          <a:ln w="19050" cap="flat" cmpd="sng">
            <a:solidFill>
              <a:srgbClr val="6BB32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3175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-DE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Green (Functional)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"/>
          <p:cNvSpPr/>
          <p:nvPr/>
        </p:nvSpPr>
        <p:spPr>
          <a:xfrm>
            <a:off x="-254000" y="-254000"/>
            <a:ext cx="0" cy="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2000" tIns="0" rIns="72000" bIns="36000" anchor="ctr" anchorCtr="0">
            <a:noAutofit/>
          </a:bodyPr>
          <a:lstStyle/>
          <a:p>
            <a:pPr marL="0" marR="0" lvl="0" indent="3175" algn="ctr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rPr lang="de-DE" sz="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371323864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"/>
          <p:cNvSpPr/>
          <p:nvPr/>
        </p:nvSpPr>
        <p:spPr>
          <a:xfrm>
            <a:off x="-254000" y="-254000"/>
            <a:ext cx="0" cy="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2000" tIns="0" rIns="72000" bIns="36000" anchor="ctr" anchorCtr="0">
            <a:noAutofit/>
          </a:bodyPr>
          <a:lstStyle/>
          <a:p>
            <a:pPr marL="0" marR="0" lvl="0" indent="3175" algn="ctr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rPr lang="de-DE" sz="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372427616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"/>
          <p:cNvSpPr/>
          <p:nvPr/>
        </p:nvSpPr>
        <p:spPr>
          <a:xfrm>
            <a:off x="-254000" y="-254000"/>
            <a:ext cx="0" cy="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2000" tIns="0" rIns="72000" bIns="36000" anchor="ctr" anchorCtr="0">
            <a:noAutofit/>
          </a:bodyPr>
          <a:lstStyle/>
          <a:p>
            <a:pPr marL="0" marR="0" lvl="0" indent="3175" algn="ctr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rPr lang="de-DE" sz="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377845128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"/>
          <p:cNvSpPr txBox="1"/>
          <p:nvPr/>
        </p:nvSpPr>
        <p:spPr>
          <a:xfrm>
            <a:off x="4175889" y="1223116"/>
            <a:ext cx="4968000" cy="21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72000" rIns="72000" bIns="72000" anchor="ctr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de-DE" sz="2800" b="1">
                <a:solidFill>
                  <a:schemeClr val="lt1"/>
                </a:solidFill>
              </a:rPr>
              <a:t>Final AIDA Project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de-DE" sz="2800" b="1">
                <a:solidFill>
                  <a:schemeClr val="lt1"/>
                </a:solidFill>
              </a:rPr>
              <a:t>Image Captioning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de-DE" sz="2300" b="1">
                <a:solidFill>
                  <a:schemeClr val="lt1"/>
                </a:solidFill>
              </a:rPr>
              <a:t>April</a:t>
            </a:r>
            <a:r>
              <a:rPr lang="de-DE" sz="2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26 to </a:t>
            </a:r>
            <a:r>
              <a:rPr lang="de-DE" sz="2300" b="1">
                <a:solidFill>
                  <a:schemeClr val="lt1"/>
                </a:solidFill>
              </a:rPr>
              <a:t>30,</a:t>
            </a:r>
            <a:r>
              <a:rPr lang="de-DE" sz="2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2021</a:t>
            </a:r>
            <a:br>
              <a:rPr lang="de-DE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de-DE"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e-DE"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Andras Baligacs,  Rainer-Anton Englisch, Thomas Schremser</a:t>
            </a: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625" y="1223125"/>
            <a:ext cx="3632100" cy="201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6945c7c1d_2_18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Results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7" name="Google Shape;157;gd6945c7c1d_2_18"/>
          <p:cNvGraphicFramePr/>
          <p:nvPr>
            <p:extLst>
              <p:ext uri="{D42A27DB-BD31-4B8C-83A1-F6EECF244321}">
                <p14:modId xmlns:p14="http://schemas.microsoft.com/office/powerpoint/2010/main" val="563507190"/>
              </p:ext>
            </p:extLst>
          </p:nvPr>
        </p:nvGraphicFramePr>
        <p:xfrm>
          <a:off x="289525" y="726472"/>
          <a:ext cx="8567975" cy="3921290"/>
        </p:xfrm>
        <a:graphic>
          <a:graphicData uri="http://schemas.openxmlformats.org/drawingml/2006/table">
            <a:tbl>
              <a:tblPr>
                <a:noFill/>
                <a:tableStyleId>{A4A33053-FAE4-4773-8C93-1F373B2D5FA8}</a:tableStyleId>
              </a:tblPr>
              <a:tblGrid>
                <a:gridCol w="311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0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9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4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0675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b="1"/>
                        <a:t>Model</a:t>
                      </a:r>
                      <a:endParaRPr sz="1200" b="1" u="none" strike="noStrike" cap="none"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b="1"/>
                        <a:t>Train</a:t>
                      </a:r>
                      <a:endParaRPr sz="1200" b="1" u="none" strike="noStrike" cap="none"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b="1"/>
                        <a:t>Test</a:t>
                      </a:r>
                      <a:endParaRPr sz="1200" b="1" u="none" strike="noStrike" cap="none"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 b="1" u="none" strike="noStrike" cap="none"/>
                        <a:t>   </a:t>
                      </a:r>
                      <a:r>
                        <a:rPr lang="de-DE" sz="1200" b="1"/>
                        <a:t>BLEU-1</a:t>
                      </a:r>
                      <a:endParaRPr sz="1200" b="1" u="none" strike="noStrike" cap="none"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 b="1" u="none" strike="noStrike" cap="none"/>
                        <a:t>     </a:t>
                      </a:r>
                      <a:r>
                        <a:rPr lang="de-DE" sz="1200" b="1"/>
                        <a:t>ROUGE-L</a:t>
                      </a:r>
                      <a:endParaRPr sz="1200" b="1" u="none" strike="noStrike" cap="none"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 b="1"/>
                        <a:t>BLEU-1</a:t>
                      </a:r>
                      <a:endParaRPr sz="1200" b="1" u="none" strike="noStrike" cap="none"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 b="1"/>
                        <a:t>ROUGE-L</a:t>
                      </a:r>
                      <a:endParaRPr sz="1200" b="1" u="none" strike="noStrike" cap="none"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 dirty="0"/>
                        <a:t>Baseline</a:t>
                      </a:r>
                      <a:endParaRPr sz="1200" u="none" strike="noStrike" cap="none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 u="none" strike="noStrike" cap="none">
                          <a:solidFill>
                            <a:schemeClr val="dk1"/>
                          </a:solidFill>
                        </a:rPr>
                        <a:t>0.5901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 u="none" strike="noStrike" cap="none">
                          <a:solidFill>
                            <a:schemeClr val="dk1"/>
                          </a:solidFill>
                        </a:rPr>
                        <a:t>0.5</a:t>
                      </a: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149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0.4008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0.3579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 dirty="0"/>
                        <a:t>InceptV3 GRU </a:t>
                      </a:r>
                      <a:r>
                        <a:rPr lang="de-DE" sz="1200" dirty="0" err="1"/>
                        <a:t>NoAttention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CustEmbedding</a:t>
                      </a:r>
                      <a:endParaRPr sz="1200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0.5794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0.5093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0.4036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 dirty="0">
                          <a:solidFill>
                            <a:schemeClr val="dk1"/>
                          </a:solidFill>
                        </a:rPr>
                        <a:t>0.3646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/>
                        <a:t>InceptV3 LSTM Attention CustEmbedding</a:t>
                      </a:r>
                      <a:endParaRPr sz="12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0.4401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0.4520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0.4464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solidFill>
                            <a:schemeClr val="dk1"/>
                          </a:solidFill>
                        </a:rPr>
                        <a:t>0.4537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3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/>
                        <a:t>InceptV3 GRU NoAttention CustEmbedding 768-units-all</a:t>
                      </a:r>
                      <a:endParaRPr sz="12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0.6102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0.5415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0.4028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0.3639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/>
                        <a:t>Baseline </a:t>
                      </a:r>
                      <a:r>
                        <a:rPr lang="de-DE" sz="1200" dirty="0" err="1"/>
                        <a:t>Glove</a:t>
                      </a:r>
                      <a:r>
                        <a:rPr lang="de-DE" sz="1200" dirty="0"/>
                        <a:t> Word </a:t>
                      </a:r>
                      <a:r>
                        <a:rPr lang="de-DE" sz="1200" dirty="0" err="1"/>
                        <a:t>vectors</a:t>
                      </a:r>
                      <a:endParaRPr sz="1200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0.6715</a:t>
                      </a:r>
                      <a:r>
                        <a:rPr lang="de-DE" sz="1200" u="none" strike="noStrike" cap="none">
                          <a:solidFill>
                            <a:srgbClr val="434343"/>
                          </a:solidFill>
                        </a:rPr>
                        <a:t> </a:t>
                      </a:r>
                      <a:endParaRPr sz="12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0.5893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0.3968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0,3592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3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/>
                        <a:t>Baseline Glove Word vectors 2x LSTM</a:t>
                      </a:r>
                      <a:endParaRPr sz="12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0.2631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0.4028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0.2503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0.3515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3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/>
                        <a:t>Inception-ResNet-V2 GRU NoAttention CustEmbedding</a:t>
                      </a:r>
                      <a:endParaRPr sz="12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0.4934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0.4023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0.4401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solidFill>
                            <a:srgbClr val="434343"/>
                          </a:solidFill>
                        </a:rPr>
                        <a:t>0.3624</a:t>
                      </a:r>
                      <a:endParaRPr sz="1200"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58" name="Google Shape;158;gd6945c7c1d_2_18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6945c7c1d_2_18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Results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7" name="Google Shape;157;gd6945c7c1d_2_18"/>
          <p:cNvGraphicFramePr/>
          <p:nvPr/>
        </p:nvGraphicFramePr>
        <p:xfrm>
          <a:off x="289525" y="726472"/>
          <a:ext cx="8567975" cy="3921290"/>
        </p:xfrm>
        <a:graphic>
          <a:graphicData uri="http://schemas.openxmlformats.org/drawingml/2006/table">
            <a:tbl>
              <a:tblPr>
                <a:noFill/>
                <a:tableStyleId>{A4A33053-FAE4-4773-8C93-1F373B2D5FA8}</a:tableStyleId>
              </a:tblPr>
              <a:tblGrid>
                <a:gridCol w="311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0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9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4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0675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b="1"/>
                        <a:t>Model</a:t>
                      </a:r>
                      <a:endParaRPr sz="1200" b="1" u="none" strike="noStrike" cap="none"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b="1"/>
                        <a:t>Train</a:t>
                      </a:r>
                      <a:endParaRPr sz="1200" b="1" u="none" strike="noStrike" cap="none"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b="1"/>
                        <a:t>Test</a:t>
                      </a:r>
                      <a:endParaRPr sz="1200" b="1" u="none" strike="noStrike" cap="none"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 b="1" u="none" strike="noStrike" cap="none"/>
                        <a:t>   </a:t>
                      </a:r>
                      <a:r>
                        <a:rPr lang="de-DE" sz="1200" b="1"/>
                        <a:t>BLEU-1</a:t>
                      </a:r>
                      <a:endParaRPr sz="1200" b="1" u="none" strike="noStrike" cap="none"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 b="1" u="none" strike="noStrike" cap="none"/>
                        <a:t>     </a:t>
                      </a:r>
                      <a:r>
                        <a:rPr lang="de-DE" sz="1200" b="1"/>
                        <a:t>ROUGE-L</a:t>
                      </a:r>
                      <a:endParaRPr sz="1200" b="1" u="none" strike="noStrike" cap="none"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 b="1"/>
                        <a:t>BLEU-1</a:t>
                      </a:r>
                      <a:endParaRPr sz="1200" b="1" u="none" strike="noStrike" cap="none"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 b="1"/>
                        <a:t>ROUGE-L</a:t>
                      </a:r>
                      <a:endParaRPr sz="1200" b="1" u="none" strike="noStrike" cap="none"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/>
                        <a:t>Baseline</a:t>
                      </a:r>
                      <a:endParaRPr sz="1200" u="none" strike="noStrike" cap="none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 u="none" strike="noStrike" cap="none">
                          <a:solidFill>
                            <a:schemeClr val="dk1"/>
                          </a:solidFill>
                        </a:rPr>
                        <a:t>0.5901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 u="none" strike="noStrike" cap="none">
                          <a:solidFill>
                            <a:schemeClr val="dk1"/>
                          </a:solidFill>
                        </a:rPr>
                        <a:t>0.5</a:t>
                      </a: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149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0.4008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0.3579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 dirty="0"/>
                        <a:t>InceptV3 GRU </a:t>
                      </a:r>
                      <a:r>
                        <a:rPr lang="de-DE" sz="1200" dirty="0" err="1"/>
                        <a:t>NoAttention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CustEmbedding</a:t>
                      </a:r>
                      <a:endParaRPr sz="1200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0.5794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0.5093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0.4036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 dirty="0">
                          <a:solidFill>
                            <a:schemeClr val="dk1"/>
                          </a:solidFill>
                        </a:rPr>
                        <a:t>0.3646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/>
                        <a:t>InceptV3 LSTM Attention CustEmbedding</a:t>
                      </a:r>
                      <a:endParaRPr sz="12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0.4401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0.4520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0.4464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solidFill>
                            <a:schemeClr val="dk1"/>
                          </a:solidFill>
                        </a:rPr>
                        <a:t>0.4537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3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/>
                        <a:t>InceptV3 GRU </a:t>
                      </a:r>
                      <a:r>
                        <a:rPr lang="de-DE" sz="1200" dirty="0" err="1"/>
                        <a:t>NoAttention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CustEmbedding</a:t>
                      </a:r>
                      <a:r>
                        <a:rPr lang="de-DE" sz="1200" dirty="0"/>
                        <a:t> 768-units-all</a:t>
                      </a:r>
                      <a:endParaRPr sz="1200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0.6102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0.5415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0.4028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0.3639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/>
                        <a:t>Baseline Glove Word vectors</a:t>
                      </a:r>
                      <a:endParaRPr sz="12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0.6715</a:t>
                      </a:r>
                      <a:r>
                        <a:rPr lang="de-DE" sz="1200" u="none" strike="noStrike" cap="none">
                          <a:solidFill>
                            <a:srgbClr val="434343"/>
                          </a:solidFill>
                        </a:rPr>
                        <a:t> </a:t>
                      </a:r>
                      <a:endParaRPr sz="12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0.5893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0.3968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0,3592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3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/>
                        <a:t>Baseline Glove Word vectors 2x LSTM</a:t>
                      </a:r>
                      <a:endParaRPr sz="12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0.2631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0.4028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0.2503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0.3515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3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/>
                        <a:t>Inception-ResNet-V2 GRU </a:t>
                      </a:r>
                      <a:r>
                        <a:rPr lang="de-DE" sz="1200" dirty="0" err="1"/>
                        <a:t>NoAttention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CustEmbedding</a:t>
                      </a:r>
                      <a:endParaRPr sz="1200" dirty="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0.4934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0.4023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0.4401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solidFill>
                            <a:srgbClr val="434343"/>
                          </a:solidFill>
                        </a:rPr>
                        <a:t>0.3624</a:t>
                      </a:r>
                      <a:endParaRPr sz="1200"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58" name="Google Shape;158;gd6945c7c1d_2_18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882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ca291dbf8c_2_10"/>
          <p:cNvSpPr txBox="1">
            <a:spLocks noGrp="1"/>
          </p:cNvSpPr>
          <p:nvPr>
            <p:ph type="title"/>
          </p:nvPr>
        </p:nvSpPr>
        <p:spPr>
          <a:xfrm>
            <a:off x="258002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Winner Model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ca291dbf8c_2_10"/>
          <p:cNvSpPr txBox="1">
            <a:spLocks noGrp="1"/>
          </p:cNvSpPr>
          <p:nvPr>
            <p:ph type="body" idx="1"/>
          </p:nvPr>
        </p:nvSpPr>
        <p:spPr>
          <a:xfrm>
            <a:off x="611175" y="910925"/>
            <a:ext cx="8008500" cy="3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2687638" algn="l"/>
              </a:tabLst>
            </a:pPr>
            <a:r>
              <a:rPr lang="de-DE" dirty="0"/>
              <a:t>Model: 	InceptV3 LSTM Attention </a:t>
            </a:r>
            <a:r>
              <a:rPr lang="de-DE" dirty="0" err="1"/>
              <a:t>CustEmbedding</a:t>
            </a: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tabLst>
                <a:tab pos="2687638" algn="l"/>
              </a:tabLst>
            </a:pPr>
            <a:r>
              <a:rPr lang="de-DE" dirty="0"/>
              <a:t>Encoder:	InceptionV3 (256 </a:t>
            </a:r>
            <a:r>
              <a:rPr lang="de-DE" dirty="0" err="1"/>
              <a:t>units</a:t>
            </a:r>
            <a:r>
              <a:rPr lang="de-DE" dirty="0"/>
              <a:t>)</a:t>
            </a:r>
            <a:br>
              <a:rPr lang="de-DE" dirty="0"/>
            </a:br>
            <a:r>
              <a:rPr lang="de-DE" dirty="0"/>
              <a:t>Decoder:	LSTM (512 </a:t>
            </a:r>
            <a:r>
              <a:rPr lang="de-DE" dirty="0" err="1"/>
              <a:t>units</a:t>
            </a:r>
            <a:r>
              <a:rPr lang="de-DE" dirty="0"/>
              <a:t>, 256 </a:t>
            </a:r>
            <a:r>
              <a:rPr lang="de-DE" dirty="0" err="1"/>
              <a:t>embedding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)</a:t>
            </a:r>
            <a:br>
              <a:rPr lang="de-DE" dirty="0"/>
            </a:br>
            <a:br>
              <a:rPr lang="de-DE" dirty="0"/>
            </a:br>
            <a:r>
              <a:rPr lang="de-DE" dirty="0"/>
              <a:t>ROUGE-L Recall  (Test):	45.37 %</a:t>
            </a:r>
            <a:br>
              <a:rPr lang="de-DE" dirty="0"/>
            </a:br>
            <a:r>
              <a:rPr lang="de-DE" dirty="0"/>
              <a:t>BLEU-1 Precision (Test):	44.64 %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tabLst>
                <a:tab pos="2687638" algn="l"/>
              </a:tabLst>
            </a:pPr>
            <a:r>
              <a:rPr lang="de-DE" dirty="0"/>
              <a:t>Loss (Test):	9.805</a:t>
            </a:r>
            <a:br>
              <a:rPr lang="de-DE" dirty="0"/>
            </a:br>
            <a:r>
              <a:rPr lang="de-DE" dirty="0"/>
              <a:t>Loss (Train):	0.732 	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tabLst>
                <a:tab pos="2687638" algn="l"/>
              </a:tabLst>
            </a:pPr>
            <a:r>
              <a:rPr lang="de-DE" dirty="0"/>
              <a:t>Training time:	30 </a:t>
            </a:r>
            <a:r>
              <a:rPr lang="de-DE" dirty="0" err="1"/>
              <a:t>minutes</a:t>
            </a:r>
            <a:r>
              <a:rPr lang="de-DE" dirty="0"/>
              <a:t> </a:t>
            </a:r>
            <a:endParaRPr dirty="0"/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6" name="Google Shape;166;gca291dbf8c_2_10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ca291dbf8c_2_100"/>
          <p:cNvSpPr txBox="1">
            <a:spLocks noGrp="1"/>
          </p:cNvSpPr>
          <p:nvPr>
            <p:ph type="body" idx="1"/>
          </p:nvPr>
        </p:nvSpPr>
        <p:spPr>
          <a:xfrm>
            <a:off x="317775" y="1119250"/>
            <a:ext cx="8567100" cy="3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                     </a:t>
            </a:r>
            <a:endParaRPr dirty="0"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br>
              <a:rPr lang="de-DE" dirty="0"/>
            </a:b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de-DE" dirty="0" err="1"/>
              <a:t>Predicted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Caption                </a:t>
            </a:r>
            <a:endParaRPr dirty="0"/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3" name="Google Shape;173;gca291dbf8c_2_100"/>
          <p:cNvSpPr txBox="1">
            <a:spLocks noGrp="1"/>
          </p:cNvSpPr>
          <p:nvPr>
            <p:ph type="title"/>
          </p:nvPr>
        </p:nvSpPr>
        <p:spPr>
          <a:xfrm>
            <a:off x="258002" y="18117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Reality Check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ca291dbf8c_2_100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13</a:t>
            </a:fld>
            <a:endParaRPr/>
          </a:p>
        </p:txBody>
      </p:sp>
      <p:pic>
        <p:nvPicPr>
          <p:cNvPr id="175" name="Google Shape;175;gca291dbf8c_2_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8351" y="1195600"/>
            <a:ext cx="2133050" cy="119954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ca291dbf8c_2_100"/>
          <p:cNvSpPr txBox="1"/>
          <p:nvPr/>
        </p:nvSpPr>
        <p:spPr>
          <a:xfrm>
            <a:off x="7078674" y="3619549"/>
            <a:ext cx="18798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9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 man in a </a:t>
            </a:r>
            <a:r>
              <a:rPr lang="de-DE" sz="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black</a:t>
            </a:r>
            <a:r>
              <a:rPr lang="de-DE" sz="9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jacket</a:t>
            </a:r>
            <a:r>
              <a:rPr lang="de-DE" sz="9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and a </a:t>
            </a:r>
            <a:r>
              <a:rPr lang="de-DE" sz="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woman</a:t>
            </a:r>
            <a:r>
              <a:rPr lang="de-DE" sz="9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in a </a:t>
            </a:r>
            <a:r>
              <a:rPr lang="de-DE" sz="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red</a:t>
            </a:r>
            <a:r>
              <a:rPr lang="de-DE" sz="9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shirt</a:t>
            </a:r>
            <a:r>
              <a:rPr lang="de-DE" sz="9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is</a:t>
            </a:r>
            <a:r>
              <a:rPr lang="de-DE" sz="9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looking</a:t>
            </a:r>
            <a:r>
              <a:rPr lang="de-DE" sz="9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at a man in a </a:t>
            </a:r>
            <a:r>
              <a:rPr lang="de-DE" sz="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red</a:t>
            </a:r>
            <a:r>
              <a:rPr lang="de-DE" sz="9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shirt</a:t>
            </a:r>
            <a:endParaRPr sz="9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" name="Google Shape;177;gca291dbf8c_2_100"/>
          <p:cNvSpPr txBox="1"/>
          <p:nvPr/>
        </p:nvSpPr>
        <p:spPr>
          <a:xfrm>
            <a:off x="4465400" y="3634000"/>
            <a:ext cx="1879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9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de-DE" sz="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boy</a:t>
            </a:r>
            <a:r>
              <a:rPr lang="de-DE" sz="9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in a </a:t>
            </a:r>
            <a:r>
              <a:rPr lang="de-DE" sz="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red</a:t>
            </a:r>
            <a:r>
              <a:rPr lang="de-DE" sz="9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shirt</a:t>
            </a:r>
            <a:r>
              <a:rPr lang="de-DE" sz="9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is</a:t>
            </a:r>
            <a:r>
              <a:rPr lang="de-DE" sz="9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playing</a:t>
            </a:r>
            <a:r>
              <a:rPr lang="de-DE" sz="9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with</a:t>
            </a:r>
            <a:r>
              <a:rPr lang="de-DE" sz="9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de-DE" sz="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red</a:t>
            </a:r>
            <a:r>
              <a:rPr lang="de-DE" sz="9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toy</a:t>
            </a:r>
            <a:endParaRPr sz="900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8" name="Google Shape;178;gca291dbf8c_2_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5626" y="791350"/>
            <a:ext cx="1841200" cy="226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ca291dbf8c_2_100"/>
          <p:cNvSpPr txBox="1"/>
          <p:nvPr/>
        </p:nvSpPr>
        <p:spPr>
          <a:xfrm>
            <a:off x="1819027" y="3628175"/>
            <a:ext cx="18798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9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 man in a </a:t>
            </a:r>
            <a:r>
              <a:rPr lang="de-DE" sz="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blue</a:t>
            </a:r>
            <a:r>
              <a:rPr lang="de-DE" sz="9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shirt</a:t>
            </a:r>
            <a:r>
              <a:rPr lang="de-DE" sz="9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is</a:t>
            </a:r>
            <a:r>
              <a:rPr lang="de-DE" sz="9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riding</a:t>
            </a:r>
            <a:r>
              <a:rPr lang="de-DE" sz="9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a bike down a </a:t>
            </a:r>
            <a:r>
              <a:rPr lang="de-DE" sz="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dirt</a:t>
            </a:r>
            <a:r>
              <a:rPr lang="de-DE" sz="9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road</a:t>
            </a:r>
            <a:br>
              <a:rPr lang="de-DE" sz="9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900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0" name="Google Shape;180;gca291dbf8c_2_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9122" y="798547"/>
            <a:ext cx="1796575" cy="226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a291dbf8c_0_5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Technical Details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ca291dbf8c_0_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de-DE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d6945c7c1d_2_8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Encoder-Decoder Architecture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d6945c7c1d_2_8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15</a:t>
            </a:fld>
            <a:endParaRPr/>
          </a:p>
        </p:txBody>
      </p:sp>
      <p:sp>
        <p:nvSpPr>
          <p:cNvPr id="193" name="Google Shape;193;gd6945c7c1d_2_8"/>
          <p:cNvSpPr txBox="1">
            <a:spLocks noGrp="1"/>
          </p:cNvSpPr>
          <p:nvPr>
            <p:ph type="body" idx="1"/>
          </p:nvPr>
        </p:nvSpPr>
        <p:spPr>
          <a:xfrm>
            <a:off x="5297725" y="1176375"/>
            <a:ext cx="10695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de-DE">
                <a:solidFill>
                  <a:srgbClr val="000000"/>
                </a:solidFill>
              </a:rPr>
              <a:t>Decoder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4" name="Google Shape;194;gd6945c7c1d_2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717982"/>
            <a:ext cx="8732726" cy="3892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3EDB21B2-90C3-4F23-9B49-7BDD3F915324}"/>
              </a:ext>
            </a:extLst>
          </p:cNvPr>
          <p:cNvSpPr/>
          <p:nvPr/>
        </p:nvSpPr>
        <p:spPr>
          <a:xfrm>
            <a:off x="1233577" y="1176375"/>
            <a:ext cx="6556076" cy="30505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Google Shape;191;gd6945c7c1d_2_8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>
                <a:latin typeface="Arial"/>
                <a:ea typeface="Arial"/>
                <a:cs typeface="Arial"/>
                <a:sym typeface="Arial"/>
              </a:rPr>
              <a:t>Attention </a:t>
            </a:r>
            <a:r>
              <a:rPr lang="de-DE" dirty="0" err="1">
                <a:latin typeface="Arial"/>
                <a:ea typeface="Arial"/>
                <a:cs typeface="Arial"/>
                <a:sym typeface="Arial"/>
              </a:rPr>
              <a:t>Mechanism</a:t>
            </a:r>
            <a:r>
              <a:rPr lang="de-D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dirty="0" err="1">
                <a:latin typeface="Arial"/>
                <a:ea typeface="Arial"/>
                <a:cs typeface="Arial"/>
                <a:sym typeface="Arial"/>
              </a:rPr>
              <a:t>used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d6945c7c1d_2_8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16</a:t>
            </a:fld>
            <a:endParaRPr/>
          </a:p>
        </p:txBody>
      </p:sp>
      <p:sp>
        <p:nvSpPr>
          <p:cNvPr id="193" name="Google Shape;193;gd6945c7c1d_2_8"/>
          <p:cNvSpPr txBox="1">
            <a:spLocks noGrp="1"/>
          </p:cNvSpPr>
          <p:nvPr>
            <p:ph type="body" idx="1"/>
          </p:nvPr>
        </p:nvSpPr>
        <p:spPr>
          <a:xfrm>
            <a:off x="5297725" y="1176375"/>
            <a:ext cx="10695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de-DE">
                <a:solidFill>
                  <a:srgbClr val="000000"/>
                </a:solidFill>
              </a:rPr>
              <a:t>Decoder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9B0BE84-415E-4A1D-9831-ABB1E8DBB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233" y="1306723"/>
            <a:ext cx="6330269" cy="277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05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d6945c7c1d_1_54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Preprocessing Pictures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d6945c7c1d_1_54"/>
          <p:cNvSpPr txBox="1">
            <a:spLocks noGrp="1"/>
          </p:cNvSpPr>
          <p:nvPr>
            <p:ph type="body" idx="1"/>
          </p:nvPr>
        </p:nvSpPr>
        <p:spPr>
          <a:xfrm>
            <a:off x="257128" y="1171841"/>
            <a:ext cx="86280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2" name="Google Shape;202;gd6945c7c1d_1_54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17</a:t>
            </a:fld>
            <a:endParaRPr/>
          </a:p>
        </p:txBody>
      </p:sp>
      <p:sp>
        <p:nvSpPr>
          <p:cNvPr id="203" name="Google Shape;203;gd6945c7c1d_1_54"/>
          <p:cNvSpPr txBox="1">
            <a:spLocks noGrp="1"/>
          </p:cNvSpPr>
          <p:nvPr>
            <p:ph type="body" idx="1"/>
          </p:nvPr>
        </p:nvSpPr>
        <p:spPr>
          <a:xfrm>
            <a:off x="311475" y="1051575"/>
            <a:ext cx="86280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204" name="Google Shape;204;gd6945c7c1d_1_54"/>
          <p:cNvPicPr preferRelativeResize="0"/>
          <p:nvPr/>
        </p:nvPicPr>
        <p:blipFill rotWithShape="1">
          <a:blip r:embed="rId3">
            <a:alphaModFix/>
          </a:blip>
          <a:srcRect l="9868" r="51170"/>
          <a:stretch/>
        </p:blipFill>
        <p:spPr>
          <a:xfrm>
            <a:off x="504874" y="816025"/>
            <a:ext cx="3343625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d6945c7c1d_1_54" title="sdfsdf"/>
          <p:cNvPicPr preferRelativeResize="0"/>
          <p:nvPr/>
        </p:nvPicPr>
        <p:blipFill rotWithShape="1">
          <a:blip r:embed="rId4">
            <a:alphaModFix/>
          </a:blip>
          <a:srcRect l="6384" b="4825"/>
          <a:stretch/>
        </p:blipFill>
        <p:spPr>
          <a:xfrm>
            <a:off x="1668175" y="4346759"/>
            <a:ext cx="1110553" cy="763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d6945c7c1d_1_54"/>
          <p:cNvPicPr preferRelativeResize="0"/>
          <p:nvPr/>
        </p:nvPicPr>
        <p:blipFill rotWithShape="1">
          <a:blip r:embed="rId5">
            <a:alphaModFix/>
          </a:blip>
          <a:srcRect l="14442" t="4806" b="5523"/>
          <a:stretch/>
        </p:blipFill>
        <p:spPr>
          <a:xfrm rot="-5400000">
            <a:off x="1930968" y="4087515"/>
            <a:ext cx="798628" cy="1125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d6945c7c1d_1_54"/>
          <p:cNvPicPr preferRelativeResize="0"/>
          <p:nvPr/>
        </p:nvPicPr>
        <p:blipFill rotWithShape="1">
          <a:blip r:embed="rId6">
            <a:alphaModFix/>
          </a:blip>
          <a:srcRect l="7348" t="3830" r="3357" b="8110"/>
          <a:stretch/>
        </p:blipFill>
        <p:spPr>
          <a:xfrm>
            <a:off x="1956793" y="4178566"/>
            <a:ext cx="1064624" cy="763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d6945c7c1d_1_54"/>
          <p:cNvPicPr preferRelativeResize="0"/>
          <p:nvPr/>
        </p:nvPicPr>
        <p:blipFill rotWithShape="1">
          <a:blip r:embed="rId7">
            <a:alphaModFix/>
          </a:blip>
          <a:srcRect l="6331" b="6976"/>
          <a:stretch/>
        </p:blipFill>
        <p:spPr>
          <a:xfrm>
            <a:off x="2083845" y="3987500"/>
            <a:ext cx="1201255" cy="87237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d6945c7c1d_1_54"/>
          <p:cNvSpPr/>
          <p:nvPr/>
        </p:nvSpPr>
        <p:spPr>
          <a:xfrm>
            <a:off x="2202275" y="3482650"/>
            <a:ext cx="629100" cy="7245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d6945c7c1d_1_54"/>
          <p:cNvSpPr/>
          <p:nvPr/>
        </p:nvSpPr>
        <p:spPr>
          <a:xfrm>
            <a:off x="3621675" y="1953500"/>
            <a:ext cx="885300" cy="399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d6945c7c1d_1_54"/>
          <p:cNvSpPr/>
          <p:nvPr/>
        </p:nvSpPr>
        <p:spPr>
          <a:xfrm>
            <a:off x="4733775" y="1499875"/>
            <a:ext cx="2216916" cy="1740204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 b="1">
                <a:solidFill>
                  <a:srgbClr val="202124"/>
                </a:solidFill>
                <a:highlight>
                  <a:srgbClr val="FFFFFF"/>
                </a:highlight>
              </a:rPr>
              <a:t>1007129816_e794419615.npy</a:t>
            </a:r>
            <a:endParaRPr/>
          </a:p>
        </p:txBody>
      </p:sp>
      <p:sp>
        <p:nvSpPr>
          <p:cNvPr id="212" name="Google Shape;212;gd6945c7c1d_1_54"/>
          <p:cNvSpPr txBox="1"/>
          <p:nvPr/>
        </p:nvSpPr>
        <p:spPr>
          <a:xfrm>
            <a:off x="4887425" y="1116025"/>
            <a:ext cx="199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lt1"/>
                </a:solidFill>
              </a:rPr>
              <a:t>Image Features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6945c7c1d_1_84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Preprocessing CNN features for RNN input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d6945c7c1d_1_84"/>
          <p:cNvSpPr txBox="1">
            <a:spLocks noGrp="1"/>
          </p:cNvSpPr>
          <p:nvPr>
            <p:ph type="body" idx="1"/>
          </p:nvPr>
        </p:nvSpPr>
        <p:spPr>
          <a:xfrm>
            <a:off x="257128" y="1171841"/>
            <a:ext cx="86280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0" name="Google Shape;220;gd6945c7c1d_1_84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18</a:t>
            </a:fld>
            <a:endParaRPr/>
          </a:p>
        </p:txBody>
      </p:sp>
      <p:sp>
        <p:nvSpPr>
          <p:cNvPr id="221" name="Google Shape;221;gd6945c7c1d_1_84"/>
          <p:cNvSpPr/>
          <p:nvPr/>
        </p:nvSpPr>
        <p:spPr>
          <a:xfrm>
            <a:off x="41800" y="1476375"/>
            <a:ext cx="2216916" cy="1740204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 b="1">
                <a:solidFill>
                  <a:srgbClr val="202124"/>
                </a:solidFill>
                <a:highlight>
                  <a:srgbClr val="FFFFFF"/>
                </a:highlight>
              </a:rPr>
              <a:t>1007129816_e794419615.npy</a:t>
            </a:r>
            <a:endParaRPr/>
          </a:p>
        </p:txBody>
      </p:sp>
      <p:pic>
        <p:nvPicPr>
          <p:cNvPr id="222" name="Google Shape;222;gd6945c7c1d_1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7747" y="1476375"/>
            <a:ext cx="5605026" cy="272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d6945c7c1d_1_84"/>
          <p:cNvSpPr/>
          <p:nvPr/>
        </p:nvSpPr>
        <p:spPr>
          <a:xfrm>
            <a:off x="2392500" y="1464625"/>
            <a:ext cx="1149600" cy="399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d6945c7c1d_1_84"/>
          <p:cNvSpPr/>
          <p:nvPr/>
        </p:nvSpPr>
        <p:spPr>
          <a:xfrm rot="5400000">
            <a:off x="4703450" y="1863988"/>
            <a:ext cx="342900" cy="191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d6945c7c1d_1_84"/>
          <p:cNvSpPr/>
          <p:nvPr/>
        </p:nvSpPr>
        <p:spPr>
          <a:xfrm rot="5400000">
            <a:off x="4703450" y="2464438"/>
            <a:ext cx="342900" cy="191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d6945c7c1d_1_84"/>
          <p:cNvSpPr/>
          <p:nvPr/>
        </p:nvSpPr>
        <p:spPr>
          <a:xfrm rot="1020409">
            <a:off x="5397912" y="2991316"/>
            <a:ext cx="342581" cy="19111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d6945c7c1d_1_84"/>
          <p:cNvSpPr txBox="1"/>
          <p:nvPr/>
        </p:nvSpPr>
        <p:spPr>
          <a:xfrm>
            <a:off x="311475" y="1116025"/>
            <a:ext cx="199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lt1"/>
                </a:solidFill>
              </a:rPr>
              <a:t>Image Features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gd6945c7c1d_4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25" y="731475"/>
            <a:ext cx="8876026" cy="415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d6945c7c1d_4_14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Accuracy per Epoch</a:t>
            </a:r>
            <a:endParaRPr/>
          </a:p>
        </p:txBody>
      </p:sp>
      <p:sp>
        <p:nvSpPr>
          <p:cNvPr id="235" name="Google Shape;235;gd6945c7c1d_4_14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19</a:t>
            </a:fld>
            <a:endParaRPr/>
          </a:p>
        </p:txBody>
      </p:sp>
      <p:pic>
        <p:nvPicPr>
          <p:cNvPr id="236" name="Google Shape;236;gd6945c7c1d_4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8000" y="2450250"/>
            <a:ext cx="5604951" cy="178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ca291dbf8c_0_4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Agenda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gca291dbf8c_0_4"/>
          <p:cNvSpPr txBox="1">
            <a:spLocks noGrp="1"/>
          </p:cNvSpPr>
          <p:nvPr>
            <p:ph type="body" idx="1"/>
          </p:nvPr>
        </p:nvSpPr>
        <p:spPr>
          <a:xfrm>
            <a:off x="1094550" y="1400725"/>
            <a:ext cx="7043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800"/>
              <a:buAutoNum type="arabicPeriod"/>
            </a:pPr>
            <a:r>
              <a:rPr lang="de-DE" sz="2800" dirty="0">
                <a:solidFill>
                  <a:srgbClr val="FFFFFF"/>
                </a:solidFill>
              </a:rPr>
              <a:t>Mission, Approach and </a:t>
            </a:r>
            <a:r>
              <a:rPr lang="de-DE" sz="2800" dirty="0" err="1">
                <a:solidFill>
                  <a:srgbClr val="FFFFFF"/>
                </a:solidFill>
              </a:rPr>
              <a:t>Results</a:t>
            </a:r>
            <a:br>
              <a:rPr lang="de-DE" sz="2800" dirty="0">
                <a:solidFill>
                  <a:srgbClr val="FFFFFF"/>
                </a:solidFill>
              </a:rPr>
            </a:br>
            <a:endParaRPr sz="2800" dirty="0">
              <a:solidFill>
                <a:srgbClr val="FFFFFF"/>
              </a:solidFill>
            </a:endParaRPr>
          </a:p>
          <a:p>
            <a:pPr marL="457200" lvl="0" indent="-38735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AutoNum type="arabicPeriod"/>
            </a:pPr>
            <a:r>
              <a:rPr lang="de-DE" sz="2800" dirty="0">
                <a:solidFill>
                  <a:srgbClr val="FFFFFF"/>
                </a:solidFill>
              </a:rPr>
              <a:t>Technical Details</a:t>
            </a:r>
            <a:endParaRPr sz="2200" dirty="0">
              <a:solidFill>
                <a:srgbClr val="FFFFFF"/>
              </a:solidFill>
            </a:endParaRPr>
          </a:p>
        </p:txBody>
      </p:sp>
      <p:sp>
        <p:nvSpPr>
          <p:cNvPr id="69" name="Google Shape;69;gca291dbf8c_0_4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d6945c7c1d_0_65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Loss per Epoch</a:t>
            </a:r>
            <a:endParaRPr/>
          </a:p>
        </p:txBody>
      </p:sp>
      <p:sp>
        <p:nvSpPr>
          <p:cNvPr id="243" name="Google Shape;243;gd6945c7c1d_0_65"/>
          <p:cNvSpPr txBox="1">
            <a:spLocks noGrp="1"/>
          </p:cNvSpPr>
          <p:nvPr>
            <p:ph type="body" idx="1"/>
          </p:nvPr>
        </p:nvSpPr>
        <p:spPr>
          <a:xfrm>
            <a:off x="257128" y="941841"/>
            <a:ext cx="86280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4" name="Google Shape;244;gd6945c7c1d_0_65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20</a:t>
            </a:fld>
            <a:endParaRPr/>
          </a:p>
        </p:txBody>
      </p:sp>
      <p:pic>
        <p:nvPicPr>
          <p:cNvPr id="245" name="Google Shape;245;gd6945c7c1d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25" y="1476375"/>
            <a:ext cx="8554152" cy="34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d6945c7c1d_0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4725" y="37499"/>
            <a:ext cx="5518999" cy="176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6945c7c1d_0_0"/>
          <p:cNvSpPr txBox="1">
            <a:spLocks noGrp="1"/>
          </p:cNvSpPr>
          <p:nvPr>
            <p:ph type="title"/>
          </p:nvPr>
        </p:nvSpPr>
        <p:spPr>
          <a:xfrm>
            <a:off x="258002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 err="1">
                <a:latin typeface="Arial"/>
                <a:ea typeface="Arial"/>
                <a:cs typeface="Arial"/>
                <a:sym typeface="Arial"/>
              </a:rPr>
              <a:t>Findings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d6945c7c1d_0_0"/>
          <p:cNvSpPr txBox="1">
            <a:spLocks noGrp="1"/>
          </p:cNvSpPr>
          <p:nvPr>
            <p:ph type="body" idx="1"/>
          </p:nvPr>
        </p:nvSpPr>
        <p:spPr>
          <a:xfrm>
            <a:off x="311475" y="1051575"/>
            <a:ext cx="88326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>
              <a:lnSpc>
                <a:spcPct val="100000"/>
              </a:lnSpc>
              <a:buClr>
                <a:srgbClr val="FFFFFF"/>
              </a:buClr>
              <a:buSzPts val="1800"/>
              <a:buChar char="●"/>
            </a:pPr>
            <a:r>
              <a:rPr lang="de-DE" dirty="0"/>
              <a:t>Transformation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sentences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and </a:t>
            </a:r>
            <a:r>
              <a:rPr lang="de-DE" dirty="0" err="1"/>
              <a:t>removement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special</a:t>
            </a:r>
            <a:r>
              <a:rPr lang="de-DE" dirty="0"/>
              <a:t> </a:t>
            </a:r>
            <a:r>
              <a:rPr lang="de-DE" dirty="0" err="1"/>
              <a:t>characters</a:t>
            </a:r>
            <a:r>
              <a:rPr lang="de-DE" dirty="0"/>
              <a:t> (</a:t>
            </a:r>
            <a:r>
              <a:rPr lang="de-DE" dirty="0" err="1"/>
              <a:t>comma</a:t>
            </a:r>
            <a:r>
              <a:rPr lang="de-DE" dirty="0"/>
              <a:t>, </a:t>
            </a:r>
            <a:r>
              <a:rPr lang="de-DE" dirty="0" err="1"/>
              <a:t>semicolon</a:t>
            </a:r>
            <a:r>
              <a:rPr lang="de-DE" dirty="0"/>
              <a:t>,…) </a:t>
            </a:r>
            <a:r>
              <a:rPr lang="de-DE" dirty="0" err="1"/>
              <a:t>improved</a:t>
            </a:r>
            <a:r>
              <a:rPr lang="de-DE" dirty="0"/>
              <a:t> </a:t>
            </a:r>
            <a:r>
              <a:rPr lang="de-DE" dirty="0" err="1"/>
              <a:t>performance</a:t>
            </a:r>
            <a:endParaRPr lang="de-DE" dirty="0"/>
          </a:p>
          <a:p>
            <a:pPr lvl="0" indent="-342900">
              <a:lnSpc>
                <a:spcPct val="100000"/>
              </a:lnSpc>
              <a:buClr>
                <a:srgbClr val="FFFFFF"/>
              </a:buClr>
              <a:buSzPts val="1800"/>
              <a:buChar char="●"/>
            </a:pPr>
            <a:endParaRPr lang="de-DE" dirty="0"/>
          </a:p>
          <a:p>
            <a:pPr lvl="0" indent="-342900">
              <a:lnSpc>
                <a:spcPct val="100000"/>
              </a:lnSpc>
              <a:buClr>
                <a:srgbClr val="FFFFFF"/>
              </a:buClr>
              <a:buSzPts val="1800"/>
              <a:buChar char="●"/>
            </a:pPr>
            <a:r>
              <a:rPr lang="de-DE" dirty="0"/>
              <a:t>The </a:t>
            </a:r>
            <a:r>
              <a:rPr lang="de-DE" dirty="0" err="1"/>
              <a:t>implemented</a:t>
            </a:r>
            <a:r>
              <a:rPr lang="de-DE" dirty="0"/>
              <a:t> </a:t>
            </a:r>
            <a:r>
              <a:rPr lang="de-DE" dirty="0" err="1"/>
              <a:t>attention</a:t>
            </a:r>
            <a:r>
              <a:rPr lang="de-DE" dirty="0"/>
              <a:t> </a:t>
            </a:r>
            <a:r>
              <a:rPr lang="de-DE" dirty="0" err="1"/>
              <a:t>mechanism</a:t>
            </a:r>
            <a:r>
              <a:rPr lang="de-DE" dirty="0"/>
              <a:t> </a:t>
            </a:r>
            <a:r>
              <a:rPr lang="de-DE" dirty="0" err="1"/>
              <a:t>delivered</a:t>
            </a:r>
            <a:r>
              <a:rPr lang="de-DE" dirty="0"/>
              <a:t> a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performance</a:t>
            </a:r>
            <a:br>
              <a:rPr lang="de-DE" dirty="0"/>
            </a:br>
            <a:endParaRPr lang="de-DE" dirty="0"/>
          </a:p>
          <a:p>
            <a:pPr lvl="0" indent="-342900">
              <a:lnSpc>
                <a:spcPct val="100000"/>
              </a:lnSpc>
              <a:buClr>
                <a:srgbClr val="FFFFFF"/>
              </a:buClr>
              <a:buSzPts val="1800"/>
              <a:buChar char="●"/>
            </a:pPr>
            <a:r>
              <a:rPr lang="de-DE" dirty="0"/>
              <a:t>The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overfit</a:t>
            </a:r>
            <a:br>
              <a:rPr lang="de-DE" dirty="0"/>
            </a:b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suspect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reason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relatively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dataset</a:t>
            </a:r>
            <a:br>
              <a:rPr lang="de-DE" dirty="0"/>
            </a:br>
            <a:r>
              <a:rPr lang="de-DE" dirty="0"/>
              <a:t>A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flickr</a:t>
            </a:r>
            <a:r>
              <a:rPr lang="de-DE" dirty="0"/>
              <a:t> 30k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recommended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team</a:t>
            </a:r>
            <a:endParaRPr lang="de-DE" dirty="0"/>
          </a:p>
          <a:p>
            <a:pPr marL="45720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150" name="Google Shape;150;gd6945c7c1d_0_0"/>
          <p:cNvSpPr txBox="1"/>
          <p:nvPr/>
        </p:nvSpPr>
        <p:spPr>
          <a:xfrm>
            <a:off x="129075" y="4738475"/>
            <a:ext cx="732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-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https://kobiso.github.io/Computer-Vision-Leaderboard/imagenet.html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d6945c7c1d_0_0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2068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a291dbf8c_0_5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de-DE" dirty="0" err="1">
                <a:latin typeface="Arial"/>
                <a:ea typeface="Arial"/>
                <a:cs typeface="Arial"/>
                <a:sym typeface="Arial"/>
              </a:rPr>
              <a:t>Beyond</a:t>
            </a:r>
            <a:r>
              <a:rPr lang="de-DE" dirty="0">
                <a:latin typeface="Arial"/>
                <a:ea typeface="Arial"/>
                <a:cs typeface="Arial"/>
                <a:sym typeface="Arial"/>
              </a:rPr>
              <a:t> …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ca291dbf8c_0_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de-DE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362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6945c7c1d_2_18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 err="1">
                <a:latin typeface="Arial"/>
                <a:ea typeface="Arial"/>
                <a:cs typeface="Arial"/>
                <a:sym typeface="Arial"/>
              </a:rPr>
              <a:t>Results</a:t>
            </a:r>
            <a:r>
              <a:rPr lang="de-DE" dirty="0">
                <a:latin typeface="Arial"/>
                <a:ea typeface="Arial"/>
                <a:cs typeface="Arial"/>
                <a:sym typeface="Arial"/>
              </a:rPr>
              <a:t> after </a:t>
            </a:r>
            <a:r>
              <a:rPr lang="de-DE" dirty="0" err="1">
                <a:latin typeface="Arial"/>
                <a:ea typeface="Arial"/>
                <a:cs typeface="Arial"/>
                <a:sym typeface="Arial"/>
              </a:rPr>
              <a:t>project</a:t>
            </a:r>
            <a:r>
              <a:rPr lang="de-D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dirty="0" err="1">
                <a:latin typeface="Arial"/>
                <a:ea typeface="Arial"/>
                <a:cs typeface="Arial"/>
                <a:sym typeface="Arial"/>
              </a:rPr>
              <a:t>closing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7" name="Google Shape;157;gd6945c7c1d_2_18"/>
          <p:cNvGraphicFramePr/>
          <p:nvPr>
            <p:extLst>
              <p:ext uri="{D42A27DB-BD31-4B8C-83A1-F6EECF244321}">
                <p14:modId xmlns:p14="http://schemas.microsoft.com/office/powerpoint/2010/main" val="4074181184"/>
              </p:ext>
            </p:extLst>
          </p:nvPr>
        </p:nvGraphicFramePr>
        <p:xfrm>
          <a:off x="281976" y="706281"/>
          <a:ext cx="8567975" cy="4096426"/>
        </p:xfrm>
        <a:graphic>
          <a:graphicData uri="http://schemas.openxmlformats.org/drawingml/2006/table">
            <a:tbl>
              <a:tblPr>
                <a:noFill/>
                <a:tableStyleId>{A4A33053-FAE4-4773-8C93-1F373B2D5FA8}</a:tableStyleId>
              </a:tblPr>
              <a:tblGrid>
                <a:gridCol w="311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0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9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4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2236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b="1" dirty="0"/>
                        <a:t>Model</a:t>
                      </a:r>
                      <a:endParaRPr sz="1200" b="1" u="none" strike="noStrike" cap="none"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b="1" dirty="0"/>
                        <a:t>Train</a:t>
                      </a:r>
                      <a:endParaRPr sz="1200" b="1" u="none" strike="noStrike" cap="none" dirty="0"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b="1"/>
                        <a:t>Test</a:t>
                      </a:r>
                      <a:endParaRPr sz="1200" b="1" u="none" strike="noStrike" cap="none"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23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 b="1" u="none" strike="noStrike" cap="none"/>
                        <a:t>   </a:t>
                      </a:r>
                      <a:r>
                        <a:rPr lang="de-DE" sz="1200" b="1"/>
                        <a:t>BLEU-1</a:t>
                      </a:r>
                      <a:endParaRPr sz="1200" b="1" u="none" strike="noStrike" cap="none"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 b="1" u="none" strike="noStrike" cap="none"/>
                        <a:t>     </a:t>
                      </a:r>
                      <a:r>
                        <a:rPr lang="de-DE" sz="1200" b="1"/>
                        <a:t>ROUGE-L</a:t>
                      </a:r>
                      <a:endParaRPr sz="1200" b="1" u="none" strike="noStrike" cap="none"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 b="1"/>
                        <a:t>BLEU-1</a:t>
                      </a:r>
                      <a:endParaRPr sz="1200" b="1" u="none" strike="noStrike" cap="none"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 b="1"/>
                        <a:t>ROUGE-L</a:t>
                      </a:r>
                      <a:endParaRPr sz="1200" b="1" u="none" strike="noStrike" cap="none"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77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Baseline</a:t>
                      </a:r>
                      <a:endParaRPr sz="1200" b="0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0.5901</a:t>
                      </a:r>
                      <a:endParaRPr sz="1200" b="0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 b="0" i="0" u="none" strike="noStrike" cap="none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0.5</a:t>
                      </a:r>
                      <a:r>
                        <a:rPr lang="de-DE" sz="1200" b="0" i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149</a:t>
                      </a:r>
                      <a:endParaRPr sz="1200" b="0" i="0" u="none" strike="noStrike" cap="none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b="0" i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0.4008</a:t>
                      </a:r>
                      <a:endParaRPr sz="1200" b="0" i="0" u="none" strike="noStrike" cap="none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0.3579</a:t>
                      </a:r>
                      <a:endParaRPr sz="1200" b="0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0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de-DE" sz="12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InceptV3 LSTM Attention </a:t>
                      </a:r>
                      <a:r>
                        <a:rPr lang="de-DE" sz="1200" b="0" i="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CustEmbedding</a:t>
                      </a:r>
                      <a:endParaRPr lang="de-DE" sz="1200" b="0" i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de-DE" sz="12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0.4401</a:t>
                      </a: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de-DE" sz="12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0.4520</a:t>
                      </a: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2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0.4464</a:t>
                      </a: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de-DE" sz="12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0.4537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83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200" dirty="0"/>
                        <a:t>Transformer Attention (8 </a:t>
                      </a:r>
                      <a:r>
                        <a:rPr lang="de-DE" sz="1200" dirty="0" err="1"/>
                        <a:t>heads</a:t>
                      </a:r>
                      <a:r>
                        <a:rPr lang="de-DE" sz="1200" dirty="0"/>
                        <a:t>)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 err="1">
                          <a:solidFill>
                            <a:srgbClr val="434343"/>
                          </a:solidFill>
                        </a:rPr>
                        <a:t>n.a</a:t>
                      </a:r>
                      <a:r>
                        <a:rPr lang="de-DE" sz="1200" dirty="0">
                          <a:solidFill>
                            <a:srgbClr val="434343"/>
                          </a:solidFill>
                        </a:rPr>
                        <a:t>.</a:t>
                      </a:r>
                      <a:endParaRPr sz="1200" dirty="0">
                        <a:solidFill>
                          <a:srgbClr val="434343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 err="1">
                          <a:solidFill>
                            <a:srgbClr val="434343"/>
                          </a:solidFill>
                        </a:rPr>
                        <a:t>n.a</a:t>
                      </a:r>
                      <a:r>
                        <a:rPr lang="de-DE" sz="1200" dirty="0">
                          <a:solidFill>
                            <a:srgbClr val="434343"/>
                          </a:solidFill>
                        </a:rPr>
                        <a:t>.</a:t>
                      </a:r>
                      <a:endParaRPr sz="1200" dirty="0">
                        <a:solidFill>
                          <a:srgbClr val="434343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solidFill>
                            <a:srgbClr val="434343"/>
                          </a:solidFill>
                        </a:rPr>
                        <a:t>0.5897</a:t>
                      </a:r>
                      <a:endParaRPr sz="1200" dirty="0">
                        <a:solidFill>
                          <a:srgbClr val="434343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solidFill>
                            <a:srgbClr val="434343"/>
                          </a:solidFill>
                        </a:rPr>
                        <a:t>0.5481</a:t>
                      </a:r>
                      <a:endParaRPr sz="1200"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42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200" dirty="0"/>
                        <a:t>InceptV3 GRU </a:t>
                      </a:r>
                      <a:r>
                        <a:rPr lang="de-DE" sz="1200" dirty="0" err="1"/>
                        <a:t>NoAttention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CustEmbedding</a:t>
                      </a:r>
                      <a:r>
                        <a:rPr lang="de-DE" sz="1200" dirty="0"/>
                        <a:t> V2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solidFill>
                            <a:schemeClr val="dk1"/>
                          </a:solidFill>
                        </a:rPr>
                        <a:t>0.8641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solidFill>
                            <a:schemeClr val="dk1"/>
                          </a:solidFill>
                        </a:rPr>
                        <a:t>0.6710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solidFill>
                            <a:schemeClr val="dk1"/>
                          </a:solidFill>
                        </a:rPr>
                        <a:t>0.5498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solidFill>
                            <a:schemeClr val="dk1"/>
                          </a:solidFill>
                        </a:rPr>
                        <a:t>0.4287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56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200" dirty="0"/>
                        <a:t>InceptV3 </a:t>
                      </a:r>
                      <a:r>
                        <a:rPr lang="de-DE" sz="12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LSTM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NoAttention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CustEmbedding</a:t>
                      </a:r>
                      <a:r>
                        <a:rPr lang="de-DE" sz="1200" dirty="0"/>
                        <a:t> V2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solidFill>
                            <a:srgbClr val="434343"/>
                          </a:solidFill>
                        </a:rPr>
                        <a:t>0.8200</a:t>
                      </a:r>
                      <a:endParaRPr sz="1200" dirty="0">
                        <a:solidFill>
                          <a:srgbClr val="434343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solidFill>
                            <a:srgbClr val="434343"/>
                          </a:solidFill>
                        </a:rPr>
                        <a:t>0.6599</a:t>
                      </a:r>
                      <a:endParaRPr sz="1200" dirty="0">
                        <a:solidFill>
                          <a:srgbClr val="434343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solidFill>
                            <a:srgbClr val="434343"/>
                          </a:solidFill>
                        </a:rPr>
                        <a:t>0.5544</a:t>
                      </a:r>
                      <a:endParaRPr sz="1200" dirty="0">
                        <a:solidFill>
                          <a:srgbClr val="434343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solidFill>
                            <a:srgbClr val="434343"/>
                          </a:solidFill>
                        </a:rPr>
                        <a:t>0.4277</a:t>
                      </a:r>
                      <a:endParaRPr sz="1200"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92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Inception-ResNet-V2 GRU </a:t>
                      </a:r>
                      <a:r>
                        <a:rPr lang="en-US" sz="1200" dirty="0" err="1"/>
                        <a:t>NoAttention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CustEmbedding</a:t>
                      </a:r>
                      <a:r>
                        <a:rPr lang="en-US" sz="1200" dirty="0"/>
                        <a:t> V2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solidFill>
                            <a:srgbClr val="434343"/>
                          </a:solidFill>
                        </a:rPr>
                        <a:t>0.8576</a:t>
                      </a:r>
                      <a:endParaRPr sz="1200" dirty="0">
                        <a:solidFill>
                          <a:srgbClr val="434343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solidFill>
                            <a:srgbClr val="434343"/>
                          </a:solidFill>
                        </a:rPr>
                        <a:t>0.6788</a:t>
                      </a:r>
                      <a:endParaRPr sz="1200" dirty="0">
                        <a:solidFill>
                          <a:srgbClr val="434343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solidFill>
                            <a:srgbClr val="434343"/>
                          </a:solidFill>
                        </a:rPr>
                        <a:t>0.5352</a:t>
                      </a:r>
                      <a:endParaRPr sz="1200" dirty="0">
                        <a:solidFill>
                          <a:srgbClr val="434343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dirty="0">
                          <a:solidFill>
                            <a:srgbClr val="434343"/>
                          </a:solidFill>
                        </a:rPr>
                        <a:t>0.4395</a:t>
                      </a:r>
                      <a:endParaRPr sz="1200" dirty="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58" name="Google Shape;158;gd6945c7c1d_2_18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2329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6945c7c1d_0_0"/>
          <p:cNvSpPr txBox="1">
            <a:spLocks noGrp="1"/>
          </p:cNvSpPr>
          <p:nvPr>
            <p:ph type="title"/>
          </p:nvPr>
        </p:nvSpPr>
        <p:spPr>
          <a:xfrm>
            <a:off x="258002" y="207108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 err="1">
                <a:latin typeface="Arial"/>
                <a:ea typeface="Arial"/>
                <a:cs typeface="Arial"/>
                <a:sym typeface="Arial"/>
              </a:rPr>
              <a:t>Changes</a:t>
            </a:r>
            <a:r>
              <a:rPr lang="de-DE" dirty="0">
                <a:latin typeface="Arial"/>
                <a:ea typeface="Arial"/>
                <a:cs typeface="Arial"/>
                <a:sym typeface="Arial"/>
              </a:rPr>
              <a:t> after </a:t>
            </a:r>
            <a:r>
              <a:rPr lang="de-DE" dirty="0" err="1">
                <a:latin typeface="Arial"/>
                <a:ea typeface="Arial"/>
                <a:cs typeface="Arial"/>
                <a:sym typeface="Arial"/>
              </a:rPr>
              <a:t>project</a:t>
            </a:r>
            <a:r>
              <a:rPr lang="de-D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dirty="0" err="1">
                <a:latin typeface="Arial"/>
                <a:ea typeface="Arial"/>
                <a:cs typeface="Arial"/>
                <a:sym typeface="Arial"/>
              </a:rPr>
              <a:t>closing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d6945c7c1d_0_0"/>
          <p:cNvSpPr txBox="1">
            <a:spLocks noGrp="1"/>
          </p:cNvSpPr>
          <p:nvPr>
            <p:ph type="body" idx="1"/>
          </p:nvPr>
        </p:nvSpPr>
        <p:spPr>
          <a:xfrm>
            <a:off x="311400" y="1250049"/>
            <a:ext cx="88326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-DE" dirty="0" err="1"/>
              <a:t>Reducing</a:t>
            </a:r>
            <a:r>
              <a:rPr lang="de-DE" dirty="0"/>
              <a:t> </a:t>
            </a:r>
            <a:r>
              <a:rPr lang="de-DE" dirty="0" err="1"/>
              <a:t>vocabulary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5,000 </a:t>
            </a:r>
            <a:r>
              <a:rPr lang="de-DE" dirty="0" err="1"/>
              <a:t>words</a:t>
            </a:r>
            <a:br>
              <a:rPr lang="de-DE" dirty="0"/>
            </a:b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-DE" dirty="0" err="1">
                <a:solidFill>
                  <a:srgbClr val="FFFFFF"/>
                </a:solidFill>
              </a:rPr>
              <a:t>Reducing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the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picture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preprocessing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to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already</a:t>
            </a:r>
            <a:r>
              <a:rPr lang="de-DE" dirty="0">
                <a:solidFill>
                  <a:srgbClr val="FFFFFF"/>
                </a:solidFill>
              </a:rPr>
              <a:t> incorporated </a:t>
            </a:r>
            <a:r>
              <a:rPr lang="de-DE" dirty="0" err="1">
                <a:solidFill>
                  <a:srgbClr val="FFFFFF"/>
                </a:solidFill>
              </a:rPr>
              <a:t>methods</a:t>
            </a:r>
            <a:br>
              <a:rPr lang="de-DE" dirty="0">
                <a:solidFill>
                  <a:srgbClr val="FFFFFF"/>
                </a:solidFill>
              </a:rPr>
            </a:br>
            <a:endParaRPr lang="de-DE"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-DE" dirty="0" err="1">
                <a:solidFill>
                  <a:srgbClr val="FFFFFF"/>
                </a:solidFill>
              </a:rPr>
              <a:t>Adding</a:t>
            </a:r>
            <a:r>
              <a:rPr lang="de-DE" dirty="0">
                <a:solidFill>
                  <a:srgbClr val="FFFFFF"/>
                </a:solidFill>
              </a:rPr>
              <a:t> a </a:t>
            </a:r>
            <a:r>
              <a:rPr lang="de-DE" dirty="0" err="1">
                <a:solidFill>
                  <a:srgbClr val="FFFFFF"/>
                </a:solidFill>
              </a:rPr>
              <a:t>transformer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architecture</a:t>
            </a:r>
            <a:endParaRPr dirty="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150" name="Google Shape;150;gd6945c7c1d_0_0"/>
          <p:cNvSpPr txBox="1"/>
          <p:nvPr/>
        </p:nvSpPr>
        <p:spPr>
          <a:xfrm>
            <a:off x="129075" y="4738475"/>
            <a:ext cx="732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-DE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https://kobiso.github.io/Computer-Vision-Leaderboard/imagenet.html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d6945c7c1d_0_0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26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ca291dbf8c_2_100"/>
          <p:cNvSpPr txBox="1">
            <a:spLocks noGrp="1"/>
          </p:cNvSpPr>
          <p:nvPr>
            <p:ph type="body" idx="1"/>
          </p:nvPr>
        </p:nvSpPr>
        <p:spPr>
          <a:xfrm>
            <a:off x="317775" y="1119250"/>
            <a:ext cx="8567100" cy="3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                      </a:t>
            </a:r>
            <a:endParaRPr dirty="0"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br>
              <a:rPr lang="de-DE" dirty="0"/>
            </a:b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de-DE" dirty="0" err="1"/>
              <a:t>Predicted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Caption                </a:t>
            </a:r>
            <a:endParaRPr dirty="0"/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3" name="Google Shape;173;gca291dbf8c_2_100"/>
          <p:cNvSpPr txBox="1">
            <a:spLocks noGrp="1"/>
          </p:cNvSpPr>
          <p:nvPr>
            <p:ph type="title"/>
          </p:nvPr>
        </p:nvSpPr>
        <p:spPr>
          <a:xfrm>
            <a:off x="258002" y="18117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>
                <a:latin typeface="Arial"/>
                <a:ea typeface="Arial"/>
                <a:cs typeface="Arial"/>
                <a:sym typeface="Arial"/>
              </a:rPr>
              <a:t>Reality Check after </a:t>
            </a:r>
            <a:r>
              <a:rPr lang="de-DE" dirty="0" err="1">
                <a:latin typeface="Arial"/>
                <a:ea typeface="Arial"/>
                <a:cs typeface="Arial"/>
                <a:sym typeface="Arial"/>
              </a:rPr>
              <a:t>project</a:t>
            </a:r>
            <a:r>
              <a:rPr lang="de-DE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dirty="0" err="1">
                <a:latin typeface="Arial"/>
                <a:ea typeface="Arial"/>
                <a:cs typeface="Arial"/>
                <a:sym typeface="Arial"/>
              </a:rPr>
              <a:t>closing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ca291dbf8c_2_100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25</a:t>
            </a:fld>
            <a:endParaRPr/>
          </a:p>
        </p:txBody>
      </p:sp>
      <p:pic>
        <p:nvPicPr>
          <p:cNvPr id="175" name="Google Shape;175;gca291dbf8c_2_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8351" y="1195600"/>
            <a:ext cx="2133050" cy="119954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ca291dbf8c_2_100"/>
          <p:cNvSpPr txBox="1"/>
          <p:nvPr/>
        </p:nvSpPr>
        <p:spPr>
          <a:xfrm>
            <a:off x="7078674" y="3628175"/>
            <a:ext cx="1879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spcBef>
                <a:spcPts val="1200"/>
              </a:spcBef>
            </a:pPr>
            <a:r>
              <a:rPr lang="en-US" sz="9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 dirty picture of a man wearing a red and gold coat</a:t>
            </a:r>
            <a:endParaRPr sz="9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" name="Google Shape;177;gca291dbf8c_2_100"/>
          <p:cNvSpPr txBox="1"/>
          <p:nvPr/>
        </p:nvSpPr>
        <p:spPr>
          <a:xfrm>
            <a:off x="4465400" y="3634000"/>
            <a:ext cx="1879800" cy="754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en-US" sz="9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man in a black shirt is holding a ball with a crowd in the background</a:t>
            </a:r>
            <a:endParaRPr lang="en-US" altLang="en-US" sz="1600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78" name="Google Shape;178;gca291dbf8c_2_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5626" y="791350"/>
            <a:ext cx="1841200" cy="226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ca291dbf8c_2_100"/>
          <p:cNvSpPr txBox="1"/>
          <p:nvPr/>
        </p:nvSpPr>
        <p:spPr>
          <a:xfrm>
            <a:off x="1819033" y="3671305"/>
            <a:ext cx="1879800" cy="754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spcBef>
                <a:spcPts val="1200"/>
              </a:spcBef>
            </a:pPr>
            <a:r>
              <a:rPr lang="en-US" sz="9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 man and a boy standing on a beach </a:t>
            </a:r>
            <a:br>
              <a:rPr lang="de-DE" sz="900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900" dirty="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0" name="Google Shape;180;gca291dbf8c_2_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9122" y="798547"/>
            <a:ext cx="1796575" cy="2269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4912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"/>
          <p:cNvSpPr txBox="1">
            <a:spLocks noGrp="1"/>
          </p:cNvSpPr>
          <p:nvPr>
            <p:ph type="body" idx="1"/>
          </p:nvPr>
        </p:nvSpPr>
        <p:spPr>
          <a:xfrm>
            <a:off x="89011" y="1612828"/>
            <a:ext cx="8628096" cy="786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sz="7200">
                <a:solidFill>
                  <a:schemeClr val="dk2"/>
                </a:solidFill>
              </a:rPr>
              <a:t>BACKUP</a:t>
            </a:r>
            <a:endParaRPr sz="7200">
              <a:solidFill>
                <a:schemeClr val="dk2"/>
              </a:solidFill>
            </a:endParaRPr>
          </a:p>
        </p:txBody>
      </p:sp>
      <p:sp>
        <p:nvSpPr>
          <p:cNvPr id="272" name="Google Shape;272;p5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766" cy="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d6945c7c1d_4_7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>
                <a:latin typeface="Arial"/>
                <a:ea typeface="Arial"/>
                <a:cs typeface="Arial"/>
                <a:sym typeface="Arial"/>
              </a:rPr>
              <a:t>ROUGE-L  Recall</a:t>
            </a:r>
            <a:endParaRPr dirty="0"/>
          </a:p>
        </p:txBody>
      </p:sp>
      <p:sp>
        <p:nvSpPr>
          <p:cNvPr id="253" name="Google Shape;253;gd6945c7c1d_4_7"/>
          <p:cNvSpPr txBox="1">
            <a:spLocks noGrp="1"/>
          </p:cNvSpPr>
          <p:nvPr>
            <p:ph type="body" idx="1"/>
          </p:nvPr>
        </p:nvSpPr>
        <p:spPr>
          <a:xfrm>
            <a:off x="258000" y="1155475"/>
            <a:ext cx="8264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dirty="0" err="1"/>
              <a:t>Measures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longest</a:t>
            </a:r>
            <a:r>
              <a:rPr lang="de-DE" dirty="0"/>
              <a:t> </a:t>
            </a:r>
            <a:r>
              <a:rPr lang="de-DE" dirty="0" err="1"/>
              <a:t>matching</a:t>
            </a:r>
            <a:r>
              <a:rPr lang="de-DE" dirty="0"/>
              <a:t> </a:t>
            </a:r>
            <a:r>
              <a:rPr lang="de-DE" dirty="0" err="1"/>
              <a:t>sequence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 </a:t>
            </a:r>
            <a:r>
              <a:rPr lang="de-DE" dirty="0" err="1"/>
              <a:t>between</a:t>
            </a:r>
            <a:br>
              <a:rPr lang="de-DE" dirty="0"/>
            </a:br>
            <a:r>
              <a:rPr lang="de-DE" dirty="0" err="1"/>
              <a:t>reference</a:t>
            </a:r>
            <a:r>
              <a:rPr lang="de-DE" dirty="0"/>
              <a:t> and </a:t>
            </a:r>
            <a:r>
              <a:rPr lang="de-DE" dirty="0" err="1"/>
              <a:t>candidate</a:t>
            </a:r>
            <a:r>
              <a:rPr lang="de-DE" dirty="0"/>
              <a:t> </a:t>
            </a:r>
            <a:r>
              <a:rPr lang="de-DE" dirty="0" err="1"/>
              <a:t>sentence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de-DE" sz="1400" dirty="0"/>
            </a:br>
            <a:r>
              <a:rPr lang="de-DE" sz="1100" dirty="0"/>
              <a:t>(</a:t>
            </a:r>
            <a:r>
              <a:rPr lang="de-DE" sz="1100" dirty="0" err="1"/>
              <a:t>perfect</a:t>
            </a:r>
            <a:r>
              <a:rPr lang="de-DE" sz="1100" dirty="0"/>
              <a:t> match = 1, </a:t>
            </a:r>
            <a:r>
              <a:rPr lang="de-DE" sz="1100" dirty="0" err="1"/>
              <a:t>no</a:t>
            </a:r>
            <a:r>
              <a:rPr lang="de-DE" sz="1100" dirty="0"/>
              <a:t> match = 0)</a:t>
            </a:r>
            <a:endParaRPr sz="11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de-DE" sz="1400" dirty="0"/>
            </a:br>
            <a:r>
              <a:rPr lang="de-DE" sz="1400" dirty="0" err="1"/>
              <a:t>Example</a:t>
            </a:r>
            <a:r>
              <a:rPr lang="de-DE" sz="1400" dirty="0"/>
              <a:t>:</a:t>
            </a:r>
            <a:br>
              <a:rPr lang="de-DE" sz="1400" dirty="0"/>
            </a:br>
            <a:r>
              <a:rPr lang="de-DE" sz="1500" dirty="0">
                <a:latin typeface="Calibri"/>
                <a:ea typeface="Calibri"/>
                <a:cs typeface="Calibri"/>
                <a:sym typeface="Calibri"/>
              </a:rPr>
              <a:t>Reference </a:t>
            </a:r>
            <a:r>
              <a:rPr lang="de-DE" sz="1500" dirty="0" err="1">
                <a:latin typeface="Calibri"/>
                <a:ea typeface="Calibri"/>
                <a:cs typeface="Calibri"/>
                <a:sym typeface="Calibri"/>
              </a:rPr>
              <a:t>sentence</a:t>
            </a:r>
            <a:r>
              <a:rPr lang="de-DE" sz="1500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de-DE" sz="1500" dirty="0" err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police</a:t>
            </a:r>
            <a:r>
              <a:rPr lang="de-DE" sz="1500" dirty="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500" dirty="0" err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killed</a:t>
            </a:r>
            <a:r>
              <a:rPr lang="de-DE" sz="1500" dirty="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500" dirty="0" err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de-DE" sz="1500" dirty="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500" dirty="0" err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gunman</a:t>
            </a:r>
            <a:r>
              <a:rPr lang="de-DE" sz="1500" dirty="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500" dirty="0" err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yesterday</a:t>
            </a:r>
            <a:endParaRPr lang="de-DE" sz="1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Candidate sentences:</a:t>
            </a:r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police kill the gunman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   -&gt; ROUGE-L Recall  = 3/5 = </a:t>
            </a:r>
            <a:r>
              <a:rPr lang="en-US" sz="15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0.6</a:t>
            </a: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  -&gt; longest sequence: </a:t>
            </a:r>
            <a:r>
              <a:rPr lang="en-US" sz="15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police the gunman</a:t>
            </a:r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 dirty="0" err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de-DE" sz="1500" dirty="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500" dirty="0" err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gunman</a:t>
            </a:r>
            <a:r>
              <a:rPr lang="de-DE" sz="1500" dirty="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 kill </a:t>
            </a:r>
            <a:r>
              <a:rPr lang="de-DE" sz="1500" dirty="0" err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police</a:t>
            </a:r>
            <a:r>
              <a:rPr lang="de-DE" sz="1500" dirty="0">
                <a:latin typeface="Calibri"/>
                <a:ea typeface="Calibri"/>
                <a:cs typeface="Calibri"/>
                <a:sym typeface="Calibri"/>
              </a:rPr>
              <a:t>    -&gt; ROUGE-L  Recall = 2/5 = </a:t>
            </a:r>
            <a:r>
              <a:rPr lang="de-DE" sz="15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0.4</a:t>
            </a:r>
            <a:r>
              <a:rPr lang="de-DE" sz="1500" dirty="0">
                <a:latin typeface="Calibri"/>
                <a:ea typeface="Calibri"/>
                <a:cs typeface="Calibri"/>
                <a:sym typeface="Calibri"/>
              </a:rPr>
              <a:t>   -&gt; </a:t>
            </a:r>
            <a:r>
              <a:rPr lang="de-DE" sz="1500" dirty="0" err="1">
                <a:latin typeface="Calibri"/>
                <a:ea typeface="Calibri"/>
                <a:cs typeface="Calibri"/>
                <a:sym typeface="Calibri"/>
              </a:rPr>
              <a:t>longest</a:t>
            </a:r>
            <a:r>
              <a:rPr lang="de-DE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500" dirty="0" err="1">
                <a:latin typeface="Calibri"/>
                <a:ea typeface="Calibri"/>
                <a:cs typeface="Calibri"/>
                <a:sym typeface="Calibri"/>
              </a:rPr>
              <a:t>sequence</a:t>
            </a:r>
            <a:r>
              <a:rPr lang="de-DE" sz="1500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de-DE" sz="1500" dirty="0" err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de-DE" sz="15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500" dirty="0" err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gunman</a:t>
            </a:r>
            <a:endParaRPr sz="1500" dirty="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4" name="Google Shape;254;gd6945c7c1d_4_7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27</a:t>
            </a:fld>
            <a:endParaRPr/>
          </a:p>
        </p:txBody>
      </p:sp>
      <p:pic>
        <p:nvPicPr>
          <p:cNvPr id="255" name="Google Shape;255;gd6945c7c1d_4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826" y="2083181"/>
            <a:ext cx="8549416" cy="511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d6945c7c1d_0_124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>
                <a:latin typeface="Arial"/>
                <a:ea typeface="Arial"/>
                <a:cs typeface="Arial"/>
                <a:sym typeface="Arial"/>
              </a:rPr>
              <a:t>BLEU-1 Precision</a:t>
            </a:r>
            <a:endParaRPr dirty="0"/>
          </a:p>
        </p:txBody>
      </p:sp>
      <p:sp>
        <p:nvSpPr>
          <p:cNvPr id="262" name="Google Shape;262;gd6945c7c1d_0_124"/>
          <p:cNvSpPr txBox="1">
            <a:spLocks noGrp="1"/>
          </p:cNvSpPr>
          <p:nvPr>
            <p:ph type="body" idx="1"/>
          </p:nvPr>
        </p:nvSpPr>
        <p:spPr>
          <a:xfrm>
            <a:off x="258000" y="958000"/>
            <a:ext cx="8682000" cy="37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dirty="0" err="1"/>
              <a:t>Measures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matching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 (</a:t>
            </a:r>
            <a:r>
              <a:rPr lang="de-DE" dirty="0" err="1"/>
              <a:t>unigrams</a:t>
            </a:r>
            <a:r>
              <a:rPr lang="de-DE" dirty="0"/>
              <a:t>, 1-grams)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reference</a:t>
            </a:r>
            <a:r>
              <a:rPr lang="de-DE" dirty="0"/>
              <a:t> and</a:t>
            </a:r>
            <a:br>
              <a:rPr lang="de-DE" dirty="0"/>
            </a:br>
            <a:r>
              <a:rPr lang="de-DE" dirty="0" err="1"/>
              <a:t>candidate</a:t>
            </a:r>
            <a:r>
              <a:rPr lang="de-DE" dirty="0"/>
              <a:t> </a:t>
            </a:r>
            <a:r>
              <a:rPr lang="de-DE" dirty="0" err="1"/>
              <a:t>sentence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de-DE" sz="1400" dirty="0"/>
            </a:br>
            <a:r>
              <a:rPr lang="de-DE" sz="1050" dirty="0"/>
              <a:t>(</a:t>
            </a:r>
            <a:r>
              <a:rPr lang="de-DE" sz="1050" dirty="0" err="1"/>
              <a:t>perfect</a:t>
            </a:r>
            <a:r>
              <a:rPr lang="de-DE" sz="1050" dirty="0"/>
              <a:t> match = 1, </a:t>
            </a:r>
            <a:r>
              <a:rPr lang="de-DE" sz="1050" dirty="0" err="1"/>
              <a:t>no</a:t>
            </a:r>
            <a:r>
              <a:rPr lang="de-DE" sz="1050" dirty="0"/>
              <a:t> match = 0,  </a:t>
            </a:r>
            <a:r>
              <a:rPr lang="de-DE" sz="1050" dirty="0" err="1"/>
              <a:t>clipped</a:t>
            </a:r>
            <a:r>
              <a:rPr lang="de-DE" sz="1050" dirty="0"/>
              <a:t> = </a:t>
            </a:r>
            <a:r>
              <a:rPr lang="de-DE" sz="1050" dirty="0" err="1"/>
              <a:t>word</a:t>
            </a:r>
            <a:r>
              <a:rPr lang="de-DE" sz="1050" dirty="0"/>
              <a:t> </a:t>
            </a:r>
            <a:r>
              <a:rPr lang="de-DE" sz="1050" dirty="0" err="1"/>
              <a:t>count</a:t>
            </a:r>
            <a:r>
              <a:rPr lang="de-DE" sz="1050" dirty="0"/>
              <a:t> </a:t>
            </a:r>
            <a:r>
              <a:rPr lang="de-DE" sz="1050" dirty="0" err="1"/>
              <a:t>reduced</a:t>
            </a:r>
            <a:r>
              <a:rPr lang="de-DE" sz="1050" dirty="0"/>
              <a:t> </a:t>
            </a:r>
            <a:r>
              <a:rPr lang="de-DE" sz="1050" dirty="0" err="1"/>
              <a:t>to</a:t>
            </a:r>
            <a:r>
              <a:rPr lang="de-DE" sz="1050" dirty="0"/>
              <a:t> max. </a:t>
            </a:r>
            <a:r>
              <a:rPr lang="de-DE" sz="1050" dirty="0" err="1"/>
              <a:t>occurrences</a:t>
            </a:r>
            <a:r>
              <a:rPr lang="de-DE" sz="1050" dirty="0"/>
              <a:t> in </a:t>
            </a:r>
            <a:r>
              <a:rPr lang="de-DE" sz="1050" dirty="0" err="1"/>
              <a:t>reference</a:t>
            </a:r>
            <a:r>
              <a:rPr lang="de-DE" sz="1050" dirty="0"/>
              <a:t> </a:t>
            </a:r>
            <a:r>
              <a:rPr lang="de-DE" sz="1050" dirty="0" err="1"/>
              <a:t>sentence</a:t>
            </a:r>
            <a:r>
              <a:rPr lang="de-DE" sz="1050" dirty="0"/>
              <a:t>)</a:t>
            </a:r>
            <a:endParaRPr sz="105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de-DE" sz="1400" dirty="0"/>
            </a:br>
            <a:r>
              <a:rPr lang="de-DE" sz="1400" dirty="0" err="1"/>
              <a:t>Brevity</a:t>
            </a:r>
            <a:r>
              <a:rPr lang="de-DE" sz="1400" dirty="0"/>
              <a:t> Penalty: </a:t>
            </a:r>
            <a:br>
              <a:rPr lang="de-DE" sz="1400" dirty="0"/>
            </a:b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1400" dirty="0" err="1"/>
              <a:t>Example</a:t>
            </a:r>
            <a:r>
              <a:rPr lang="de-DE" sz="1400" dirty="0"/>
              <a:t>:</a:t>
            </a:r>
            <a:br>
              <a:rPr lang="de-DE" sz="1400" dirty="0"/>
            </a:br>
            <a:r>
              <a:rPr lang="de-DE" sz="1500" dirty="0">
                <a:latin typeface="Calibri"/>
                <a:ea typeface="Calibri"/>
                <a:cs typeface="Calibri"/>
                <a:sym typeface="Calibri"/>
              </a:rPr>
              <a:t>Reference </a:t>
            </a:r>
            <a:r>
              <a:rPr lang="de-DE" sz="1500" dirty="0" err="1">
                <a:latin typeface="Calibri"/>
                <a:ea typeface="Calibri"/>
                <a:cs typeface="Calibri"/>
                <a:sym typeface="Calibri"/>
              </a:rPr>
              <a:t>sentence</a:t>
            </a:r>
            <a:r>
              <a:rPr lang="de-DE" sz="1500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de-DE" sz="1500" dirty="0" err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police</a:t>
            </a:r>
            <a:r>
              <a:rPr lang="de-DE" sz="1500" dirty="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500" dirty="0" err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killed</a:t>
            </a:r>
            <a:r>
              <a:rPr lang="de-DE" sz="1500" dirty="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500" dirty="0" err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de-DE" sz="1500" dirty="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500" dirty="0" err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gunman</a:t>
            </a:r>
            <a:r>
              <a:rPr lang="de-DE" sz="1500" dirty="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500" dirty="0" err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yesterday</a:t>
            </a:r>
            <a:endParaRPr lang="de-DE" sz="1500" dirty="0">
              <a:solidFill>
                <a:srgbClr val="00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 dirty="0" err="1">
                <a:latin typeface="Calibri"/>
                <a:ea typeface="Calibri"/>
                <a:cs typeface="Calibri"/>
                <a:sym typeface="Calibri"/>
              </a:rPr>
              <a:t>Candidate</a:t>
            </a:r>
            <a:r>
              <a:rPr lang="de-DE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500" dirty="0" err="1">
                <a:latin typeface="Calibri"/>
                <a:ea typeface="Calibri"/>
                <a:cs typeface="Calibri"/>
                <a:sym typeface="Calibri"/>
              </a:rPr>
              <a:t>sentences</a:t>
            </a:r>
            <a:r>
              <a:rPr lang="de-DE" sz="15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 dirty="0" err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police</a:t>
            </a:r>
            <a:r>
              <a:rPr lang="de-DE" sz="1500" dirty="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 kill </a:t>
            </a:r>
            <a:r>
              <a:rPr lang="de-DE" sz="1500" dirty="0" err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de-DE" sz="1500" dirty="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500" dirty="0" err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gunman</a:t>
            </a:r>
            <a:r>
              <a:rPr lang="de-DE" sz="1500" dirty="0">
                <a:latin typeface="Calibri"/>
                <a:ea typeface="Calibri"/>
                <a:cs typeface="Calibri"/>
                <a:sym typeface="Calibri"/>
              </a:rPr>
              <a:t>   -&gt; BLEU-1 Precision = 0.778 * 3/4 = </a:t>
            </a:r>
            <a:r>
              <a:rPr lang="de-DE" sz="15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0.58</a:t>
            </a:r>
            <a:r>
              <a:rPr lang="de-DE" sz="1500" dirty="0">
                <a:latin typeface="Calibri"/>
                <a:ea typeface="Calibri"/>
                <a:cs typeface="Calibri"/>
                <a:sym typeface="Calibri"/>
              </a:rPr>
              <a:t>  -&gt; </a:t>
            </a:r>
            <a:r>
              <a:rPr lang="de-DE" sz="1500" dirty="0" err="1">
                <a:latin typeface="Calibri"/>
                <a:ea typeface="Calibri"/>
                <a:cs typeface="Calibri"/>
                <a:sym typeface="Calibri"/>
              </a:rPr>
              <a:t>overlaping</a:t>
            </a:r>
            <a:r>
              <a:rPr lang="de-DE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500" dirty="0" err="1">
                <a:latin typeface="Calibri"/>
                <a:ea typeface="Calibri"/>
                <a:cs typeface="Calibri"/>
                <a:sym typeface="Calibri"/>
              </a:rPr>
              <a:t>words</a:t>
            </a:r>
            <a:r>
              <a:rPr lang="de-DE" sz="1500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de-DE" sz="1500" dirty="0" err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police</a:t>
            </a:r>
            <a:r>
              <a:rPr lang="de-DE" sz="15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de-DE" sz="1500" dirty="0" err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de-DE" sz="15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de-DE" sz="1500" dirty="0" err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gunman</a:t>
            </a:r>
            <a:endParaRPr sz="1500" dirty="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 dirty="0" err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de-DE" sz="1500" dirty="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500" dirty="0" err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gunman</a:t>
            </a:r>
            <a:r>
              <a:rPr lang="de-DE" sz="1500" dirty="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 kill </a:t>
            </a:r>
            <a:r>
              <a:rPr lang="de-DE" sz="1500" dirty="0" err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police</a:t>
            </a:r>
            <a:r>
              <a:rPr lang="de-DE" sz="1500" dirty="0">
                <a:latin typeface="Calibri"/>
                <a:ea typeface="Calibri"/>
                <a:cs typeface="Calibri"/>
                <a:sym typeface="Calibri"/>
              </a:rPr>
              <a:t>   -&gt; BLEU-1 Precision = 0.778 * 3/4 = </a:t>
            </a:r>
            <a:r>
              <a:rPr lang="de-DE" sz="15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0.58</a:t>
            </a:r>
            <a:r>
              <a:rPr lang="de-DE" sz="1500" dirty="0">
                <a:latin typeface="Calibri"/>
                <a:ea typeface="Calibri"/>
                <a:cs typeface="Calibri"/>
                <a:sym typeface="Calibri"/>
              </a:rPr>
              <a:t>  -&gt; </a:t>
            </a:r>
            <a:r>
              <a:rPr lang="de-DE" sz="1500" dirty="0" err="1">
                <a:latin typeface="Calibri"/>
                <a:ea typeface="Calibri"/>
                <a:cs typeface="Calibri"/>
                <a:sym typeface="Calibri"/>
              </a:rPr>
              <a:t>overlaping</a:t>
            </a:r>
            <a:r>
              <a:rPr lang="de-DE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500" dirty="0" err="1">
                <a:latin typeface="Calibri"/>
                <a:ea typeface="Calibri"/>
                <a:cs typeface="Calibri"/>
                <a:sym typeface="Calibri"/>
              </a:rPr>
              <a:t>words</a:t>
            </a:r>
            <a:r>
              <a:rPr lang="de-DE" sz="1500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de-DE" sz="1500" dirty="0" err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police</a:t>
            </a:r>
            <a:r>
              <a:rPr lang="de-DE" sz="15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de-DE" sz="1500" dirty="0" err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de-DE" sz="15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de-DE" sz="1500" dirty="0" err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gunman</a:t>
            </a: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63" name="Google Shape;263;gd6945c7c1d_0_124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28</a:t>
            </a:fld>
            <a:endParaRPr/>
          </a:p>
        </p:txBody>
      </p:sp>
      <p:pic>
        <p:nvPicPr>
          <p:cNvPr id="264" name="Google Shape;264;gd6945c7c1d_0_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975" y="1816102"/>
            <a:ext cx="8634299" cy="58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d6945c7c1d_0_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6221" y="2704416"/>
            <a:ext cx="1736225" cy="67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d6945c7c1d_0_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9175" y="2867909"/>
            <a:ext cx="2478025" cy="34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2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ca291dbf8c_2_26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dirty="0">
                <a:latin typeface="Arial"/>
                <a:ea typeface="Arial"/>
                <a:cs typeface="Arial"/>
                <a:sym typeface="Arial"/>
              </a:rPr>
              <a:t>Popular Attention </a:t>
            </a:r>
            <a:r>
              <a:rPr lang="de-DE" dirty="0" err="1">
                <a:latin typeface="Arial"/>
                <a:ea typeface="Arial"/>
                <a:cs typeface="Arial"/>
                <a:sym typeface="Arial"/>
              </a:rPr>
              <a:t>Mechanisms</a:t>
            </a:r>
            <a:endParaRPr dirty="0"/>
          </a:p>
        </p:txBody>
      </p:sp>
      <p:sp>
        <p:nvSpPr>
          <p:cNvPr id="304" name="Google Shape;304;gca291dbf8c_2_26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29</a:t>
            </a:fld>
            <a:endParaRPr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DEA1D98-80A1-47A3-8C80-011001141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438" y="697380"/>
            <a:ext cx="4703322" cy="41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654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a291dbf8c_0_13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Mission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gca291dbf8c_0_13"/>
          <p:cNvSpPr txBox="1">
            <a:spLocks noGrp="1"/>
          </p:cNvSpPr>
          <p:nvPr>
            <p:ph type="body" idx="1"/>
          </p:nvPr>
        </p:nvSpPr>
        <p:spPr>
          <a:xfrm>
            <a:off x="1604050" y="2419096"/>
            <a:ext cx="7257900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2800" b="1" dirty="0" err="1">
                <a:solidFill>
                  <a:srgbClr val="00FFFF"/>
                </a:solidFill>
              </a:rPr>
              <a:t>Build</a:t>
            </a:r>
            <a:r>
              <a:rPr lang="de-DE" sz="2800" b="1" dirty="0">
                <a:solidFill>
                  <a:srgbClr val="00FFFF"/>
                </a:solidFill>
              </a:rPr>
              <a:t> </a:t>
            </a:r>
            <a:r>
              <a:rPr lang="de-DE" sz="2800" b="1" dirty="0" err="1">
                <a:solidFill>
                  <a:srgbClr val="00FFFF"/>
                </a:solidFill>
              </a:rPr>
              <a:t>up</a:t>
            </a:r>
            <a:r>
              <a:rPr lang="de-DE" sz="2800" b="1" dirty="0">
                <a:solidFill>
                  <a:srgbClr val="00FFFF"/>
                </a:solidFill>
              </a:rPr>
              <a:t> a Model </a:t>
            </a:r>
            <a:r>
              <a:rPr lang="de-DE" sz="2800" b="1" dirty="0" err="1">
                <a:solidFill>
                  <a:srgbClr val="00FFFF"/>
                </a:solidFill>
              </a:rPr>
              <a:t>for</a:t>
            </a:r>
            <a:r>
              <a:rPr lang="de-DE" sz="2800" b="1" dirty="0">
                <a:solidFill>
                  <a:srgbClr val="00FFFF"/>
                </a:solidFill>
              </a:rPr>
              <a:t> </a:t>
            </a:r>
            <a:r>
              <a:rPr lang="de-DE" sz="2800" b="1" dirty="0" err="1">
                <a:solidFill>
                  <a:srgbClr val="00FFFF"/>
                </a:solidFill>
              </a:rPr>
              <a:t>captioning</a:t>
            </a:r>
            <a:r>
              <a:rPr lang="de-DE" sz="2800" b="1" dirty="0">
                <a:solidFill>
                  <a:srgbClr val="00FFFF"/>
                </a:solidFill>
              </a:rPr>
              <a:t> </a:t>
            </a:r>
            <a:r>
              <a:rPr lang="de-DE" sz="2800" b="1" dirty="0" err="1">
                <a:solidFill>
                  <a:srgbClr val="00FFFF"/>
                </a:solidFill>
              </a:rPr>
              <a:t>pictures</a:t>
            </a:r>
            <a:r>
              <a:rPr lang="de-DE" sz="2800" b="1" dirty="0">
                <a:solidFill>
                  <a:srgbClr val="00FFFF"/>
                </a:solidFill>
              </a:rPr>
              <a:t>!</a:t>
            </a:r>
            <a:br>
              <a:rPr lang="de-DE" dirty="0">
                <a:solidFill>
                  <a:srgbClr val="00FFFF"/>
                </a:solidFill>
              </a:rPr>
            </a:br>
            <a:endParaRPr dirty="0">
              <a:solidFill>
                <a:srgbClr val="00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de-DE" sz="1300" dirty="0"/>
            </a:br>
            <a:endParaRPr sz="1300" dirty="0"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br>
              <a:rPr lang="de-DE" dirty="0"/>
            </a:b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6" name="Google Shape;76;gca291dbf8c_0_13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3</a:t>
            </a:fld>
            <a:endParaRPr/>
          </a:p>
        </p:txBody>
      </p:sp>
      <p:pic>
        <p:nvPicPr>
          <p:cNvPr id="77" name="Google Shape;77;gca291dbf8c_0_13" title="sdfsdf"/>
          <p:cNvPicPr preferRelativeResize="0"/>
          <p:nvPr/>
        </p:nvPicPr>
        <p:blipFill rotWithShape="1">
          <a:blip r:embed="rId3">
            <a:alphaModFix/>
          </a:blip>
          <a:srcRect l="6384" b="4825"/>
          <a:stretch/>
        </p:blipFill>
        <p:spPr>
          <a:xfrm>
            <a:off x="202300" y="1098225"/>
            <a:ext cx="2058775" cy="132552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gca291dbf8c_0_13"/>
          <p:cNvSpPr txBox="1"/>
          <p:nvPr/>
        </p:nvSpPr>
        <p:spPr>
          <a:xfrm>
            <a:off x="202300" y="613650"/>
            <a:ext cx="20589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dog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wearing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number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8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leads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in a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dog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race</a:t>
            </a:r>
            <a:endParaRPr sz="8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9" name="Google Shape;79;gca291dbf8c_0_13"/>
          <p:cNvPicPr preferRelativeResize="0"/>
          <p:nvPr/>
        </p:nvPicPr>
        <p:blipFill rotWithShape="1">
          <a:blip r:embed="rId4">
            <a:alphaModFix/>
          </a:blip>
          <a:srcRect l="8917" t="1329" b="4348"/>
          <a:stretch/>
        </p:blipFill>
        <p:spPr>
          <a:xfrm>
            <a:off x="7452861" y="828514"/>
            <a:ext cx="1340824" cy="1609033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gca291dbf8c_0_13"/>
          <p:cNvSpPr txBox="1"/>
          <p:nvPr/>
        </p:nvSpPr>
        <p:spPr>
          <a:xfrm>
            <a:off x="7415775" y="69050"/>
            <a:ext cx="14388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man in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swim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trunks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hits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 ball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with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 paddle ,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while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on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beach</a:t>
            </a:r>
            <a:endParaRPr sz="8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1" name="Google Shape;81;gca291dbf8c_0_13"/>
          <p:cNvGrpSpPr/>
          <p:nvPr/>
        </p:nvGrpSpPr>
        <p:grpSpPr>
          <a:xfrm>
            <a:off x="223785" y="2767506"/>
            <a:ext cx="1165654" cy="2125418"/>
            <a:chOff x="4703200" y="832138"/>
            <a:chExt cx="1936625" cy="4066230"/>
          </a:xfrm>
        </p:grpSpPr>
        <p:pic>
          <p:nvPicPr>
            <p:cNvPr id="82" name="Google Shape;82;gca291dbf8c_0_13"/>
            <p:cNvPicPr preferRelativeResize="0"/>
            <p:nvPr/>
          </p:nvPicPr>
          <p:blipFill rotWithShape="1">
            <a:blip r:embed="rId5">
              <a:alphaModFix/>
            </a:blip>
            <a:srcRect l="9730" t="2036" b="4110"/>
            <a:stretch/>
          </p:blipFill>
          <p:spPr>
            <a:xfrm>
              <a:off x="4703200" y="832138"/>
              <a:ext cx="1936625" cy="2870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" name="Google Shape;83;gca291dbf8c_0_13"/>
            <p:cNvSpPr txBox="1"/>
            <p:nvPr/>
          </p:nvSpPr>
          <p:spPr>
            <a:xfrm>
              <a:off x="4782451" y="3508467"/>
              <a:ext cx="1778100" cy="1389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8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 </a:t>
              </a:r>
              <a:r>
                <a:rPr lang="de-DE" sz="800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girl</a:t>
              </a:r>
              <a:r>
                <a:rPr lang="de-DE" sz="8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de-DE" sz="800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with</a:t>
              </a:r>
              <a:r>
                <a:rPr lang="de-DE" sz="8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a </a:t>
              </a:r>
              <a:r>
                <a:rPr lang="de-DE" sz="800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nose</a:t>
              </a:r>
              <a:r>
                <a:rPr lang="de-DE" sz="8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ring , </a:t>
              </a:r>
              <a:r>
                <a:rPr lang="de-DE" sz="800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earring</a:t>
              </a:r>
              <a:r>
                <a:rPr lang="de-DE" sz="8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and Mohawk</a:t>
              </a:r>
              <a:endParaRPr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4" name="Google Shape;84;gca291dbf8c_0_13"/>
          <p:cNvGrpSpPr/>
          <p:nvPr/>
        </p:nvGrpSpPr>
        <p:grpSpPr>
          <a:xfrm>
            <a:off x="2007719" y="3238275"/>
            <a:ext cx="1717656" cy="1613562"/>
            <a:chOff x="2462769" y="3055063"/>
            <a:chExt cx="1717656" cy="1613562"/>
          </a:xfrm>
        </p:grpSpPr>
        <p:pic>
          <p:nvPicPr>
            <p:cNvPr id="85" name="Google Shape;85;gca291dbf8c_0_13"/>
            <p:cNvPicPr preferRelativeResize="0"/>
            <p:nvPr/>
          </p:nvPicPr>
          <p:blipFill rotWithShape="1">
            <a:blip r:embed="rId6">
              <a:alphaModFix/>
            </a:blip>
            <a:srcRect l="6331" b="6976"/>
            <a:stretch/>
          </p:blipFill>
          <p:spPr>
            <a:xfrm>
              <a:off x="2462781" y="3055063"/>
              <a:ext cx="1717644" cy="1168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" name="Google Shape;86;gca291dbf8c_0_13"/>
            <p:cNvSpPr txBox="1"/>
            <p:nvPr/>
          </p:nvSpPr>
          <p:spPr>
            <a:xfrm>
              <a:off x="2462769" y="4151425"/>
              <a:ext cx="16710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8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 man </a:t>
              </a:r>
              <a:r>
                <a:rPr lang="de-DE" sz="800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riding</a:t>
              </a:r>
              <a:r>
                <a:rPr lang="de-DE" sz="8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a </a:t>
              </a:r>
              <a:r>
                <a:rPr lang="de-DE" sz="800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purple</a:t>
              </a:r>
              <a:r>
                <a:rPr lang="de-DE" sz="8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de-DE" sz="800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snowmobile</a:t>
              </a:r>
              <a:endParaRPr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87" name="Google Shape;87;gca291dbf8c_0_13"/>
          <p:cNvPicPr preferRelativeResize="0"/>
          <p:nvPr/>
        </p:nvPicPr>
        <p:blipFill rotWithShape="1">
          <a:blip r:embed="rId7">
            <a:alphaModFix/>
          </a:blip>
          <a:srcRect l="14442" t="4806" b="5523"/>
          <a:stretch/>
        </p:blipFill>
        <p:spPr>
          <a:xfrm>
            <a:off x="2762916" y="796123"/>
            <a:ext cx="1069978" cy="160909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gca291dbf8c_0_13"/>
          <p:cNvSpPr txBox="1"/>
          <p:nvPr/>
        </p:nvSpPr>
        <p:spPr>
          <a:xfrm>
            <a:off x="2731320" y="223481"/>
            <a:ext cx="11016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baseball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player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runs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on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field</a:t>
            </a:r>
            <a:endParaRPr sz="8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9" name="Google Shape;89;gca291dbf8c_0_13"/>
          <p:cNvGrpSpPr/>
          <p:nvPr/>
        </p:nvGrpSpPr>
        <p:grpSpPr>
          <a:xfrm>
            <a:off x="4308350" y="3390675"/>
            <a:ext cx="1717650" cy="1540513"/>
            <a:chOff x="4232150" y="3009675"/>
            <a:chExt cx="1717650" cy="1540513"/>
          </a:xfrm>
        </p:grpSpPr>
        <p:pic>
          <p:nvPicPr>
            <p:cNvPr id="90" name="Google Shape;90;gca291dbf8c_0_13"/>
            <p:cNvPicPr preferRelativeResize="0"/>
            <p:nvPr/>
          </p:nvPicPr>
          <p:blipFill rotWithShape="1">
            <a:blip r:embed="rId8">
              <a:alphaModFix/>
            </a:blip>
            <a:srcRect l="7183" t="4934" b="7881"/>
            <a:stretch/>
          </p:blipFill>
          <p:spPr>
            <a:xfrm>
              <a:off x="4232150" y="3009675"/>
              <a:ext cx="1717650" cy="1098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gca291dbf8c_0_13"/>
            <p:cNvSpPr txBox="1"/>
            <p:nvPr/>
          </p:nvSpPr>
          <p:spPr>
            <a:xfrm>
              <a:off x="4255469" y="4032988"/>
              <a:ext cx="16710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8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 </a:t>
              </a:r>
              <a:r>
                <a:rPr lang="de-DE" sz="800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little</a:t>
              </a:r>
              <a:r>
                <a:rPr lang="de-DE" sz="8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de-DE" sz="800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girl</a:t>
              </a:r>
              <a:r>
                <a:rPr lang="de-DE" sz="8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in a pink hat </a:t>
              </a:r>
              <a:r>
                <a:rPr lang="de-DE" sz="800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holds</a:t>
              </a:r>
              <a:r>
                <a:rPr lang="de-DE" sz="8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a </a:t>
              </a:r>
              <a:r>
                <a:rPr lang="de-DE" sz="800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camera</a:t>
              </a:r>
              <a:r>
                <a:rPr lang="de-DE" sz="8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de-DE" sz="800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to</a:t>
              </a:r>
              <a:r>
                <a:rPr lang="de-DE" sz="8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her </a:t>
              </a:r>
              <a:r>
                <a:rPr lang="de-DE" sz="800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face</a:t>
              </a:r>
              <a:endParaRPr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2" name="Google Shape;92;gca291dbf8c_0_13"/>
          <p:cNvGrpSpPr/>
          <p:nvPr/>
        </p:nvGrpSpPr>
        <p:grpSpPr>
          <a:xfrm>
            <a:off x="6710776" y="3212663"/>
            <a:ext cx="1816500" cy="1646750"/>
            <a:chOff x="6694351" y="3009675"/>
            <a:chExt cx="1816500" cy="1646750"/>
          </a:xfrm>
        </p:grpSpPr>
        <p:pic>
          <p:nvPicPr>
            <p:cNvPr id="93" name="Google Shape;93;gca291dbf8c_0_13"/>
            <p:cNvPicPr preferRelativeResize="0"/>
            <p:nvPr/>
          </p:nvPicPr>
          <p:blipFill rotWithShape="1">
            <a:blip r:embed="rId9">
              <a:alphaModFix/>
            </a:blip>
            <a:srcRect l="8925" t="5067" b="8005"/>
            <a:stretch/>
          </p:blipFill>
          <p:spPr>
            <a:xfrm>
              <a:off x="6694375" y="3009675"/>
              <a:ext cx="1816475" cy="11843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Google Shape;94;gca291dbf8c_0_13"/>
            <p:cNvSpPr txBox="1"/>
            <p:nvPr/>
          </p:nvSpPr>
          <p:spPr>
            <a:xfrm>
              <a:off x="6694351" y="4139225"/>
              <a:ext cx="18165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8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 </a:t>
              </a:r>
              <a:r>
                <a:rPr lang="de-DE" sz="800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girl</a:t>
              </a:r>
              <a:r>
                <a:rPr lang="de-DE" sz="8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de-DE" sz="800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is</a:t>
              </a:r>
              <a:r>
                <a:rPr lang="de-DE" sz="8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on </a:t>
              </a:r>
              <a:r>
                <a:rPr lang="de-DE" sz="800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the</a:t>
              </a:r>
              <a:r>
                <a:rPr lang="de-DE" sz="8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de-DE" sz="800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sidewalk</a:t>
              </a:r>
              <a:r>
                <a:rPr lang="de-DE" sz="8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de-DE" sz="800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looking</a:t>
              </a:r>
              <a:r>
                <a:rPr lang="de-DE" sz="8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at a </a:t>
              </a:r>
              <a:r>
                <a:rPr lang="de-DE" sz="800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white</a:t>
              </a:r>
              <a:r>
                <a:rPr lang="de-DE" sz="8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van in </a:t>
              </a:r>
              <a:r>
                <a:rPr lang="de-DE" sz="800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the</a:t>
              </a:r>
              <a:r>
                <a:rPr lang="de-DE" sz="8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de-DE" sz="800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street</a:t>
              </a:r>
              <a:r>
                <a:rPr lang="de-DE" sz="8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95" name="Google Shape;95;gca291dbf8c_0_13"/>
          <p:cNvPicPr preferRelativeResize="0"/>
          <p:nvPr/>
        </p:nvPicPr>
        <p:blipFill rotWithShape="1">
          <a:blip r:embed="rId10">
            <a:alphaModFix/>
          </a:blip>
          <a:srcRect l="7348" t="3830" r="3357" b="8110"/>
          <a:stretch/>
        </p:blipFill>
        <p:spPr>
          <a:xfrm>
            <a:off x="4627574" y="872325"/>
            <a:ext cx="2058776" cy="138271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ca291dbf8c_0_13"/>
          <p:cNvSpPr txBox="1"/>
          <p:nvPr/>
        </p:nvSpPr>
        <p:spPr>
          <a:xfrm>
            <a:off x="4627512" y="274425"/>
            <a:ext cx="20589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gondola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is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steered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through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canals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with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other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boats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around</a:t>
            </a:r>
            <a:endParaRPr sz="8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ca291dbf8c_0_67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Where we run? /  Kaggle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gca291dbf8c_0_67"/>
          <p:cNvSpPr txBox="1">
            <a:spLocks noGrp="1"/>
          </p:cNvSpPr>
          <p:nvPr>
            <p:ph type="body" idx="1"/>
          </p:nvPr>
        </p:nvSpPr>
        <p:spPr>
          <a:xfrm>
            <a:off x="257125" y="1215699"/>
            <a:ext cx="8628000" cy="29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0000" lvl="0" indent="-3175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Kaggle Dataset for Images</a:t>
            </a:r>
            <a:endParaRPr/>
          </a:p>
          <a:p>
            <a:pPr marL="4500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Version in Background</a:t>
            </a:r>
            <a:endParaRPr/>
          </a:p>
          <a:p>
            <a:pPr marL="4500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Private Data 100 GB</a:t>
            </a:r>
            <a:endParaRPr/>
          </a:p>
          <a:p>
            <a:pPr marL="4500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GPU 41 hrs per week</a:t>
            </a:r>
            <a:endParaRPr/>
          </a:p>
          <a:p>
            <a:pPr marL="4500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TPU 30 hrs per week</a:t>
            </a: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279" name="Google Shape;279;gca291dbf8c_0_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7400" y="1338925"/>
            <a:ext cx="4074925" cy="22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ca291dbf8c_0_67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ca291dbf8c_2_33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Development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gca291dbf8c_2_33"/>
          <p:cNvSpPr txBox="1">
            <a:spLocks noGrp="1"/>
          </p:cNvSpPr>
          <p:nvPr>
            <p:ph type="body" idx="1"/>
          </p:nvPr>
        </p:nvSpPr>
        <p:spPr>
          <a:xfrm>
            <a:off x="514400" y="1171850"/>
            <a:ext cx="83706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0000" lvl="0" indent="-3175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Python ML and Deep Learning Tools</a:t>
            </a:r>
            <a:br>
              <a:rPr lang="de-DE"/>
            </a:br>
            <a:endParaRPr/>
          </a:p>
          <a:p>
            <a:pPr marL="4500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Development Environments</a:t>
            </a:r>
            <a:endParaRPr/>
          </a:p>
          <a:p>
            <a:pPr marL="809999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Kaggle Notebooks and Dataframe</a:t>
            </a:r>
            <a:endParaRPr/>
          </a:p>
          <a:p>
            <a:pPr marL="809999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Local Jupyter Lab</a:t>
            </a:r>
            <a:endParaRPr/>
          </a:p>
          <a:p>
            <a:pPr marL="809999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Local Visual Studio Code</a:t>
            </a: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8" name="Google Shape;288;gca291dbf8c_2_33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ca291dbf8c_1_24"/>
          <p:cNvSpPr txBox="1">
            <a:spLocks noGrp="1"/>
          </p:cNvSpPr>
          <p:nvPr>
            <p:ph type="title"/>
          </p:nvPr>
        </p:nvSpPr>
        <p:spPr>
          <a:xfrm>
            <a:off x="257127" y="1238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Management of Artefacts</a:t>
            </a:r>
            <a:endParaRPr/>
          </a:p>
        </p:txBody>
      </p:sp>
      <p:sp>
        <p:nvSpPr>
          <p:cNvPr id="295" name="Google Shape;295;gca291dbf8c_1_24"/>
          <p:cNvSpPr txBox="1">
            <a:spLocks noGrp="1"/>
          </p:cNvSpPr>
          <p:nvPr>
            <p:ph type="body" idx="1"/>
          </p:nvPr>
        </p:nvSpPr>
        <p:spPr>
          <a:xfrm>
            <a:off x="628825" y="971550"/>
            <a:ext cx="82572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/>
              <a:t>Git-Hub</a:t>
            </a:r>
            <a:endParaRPr/>
          </a:p>
          <a:p>
            <a:pPr marL="809999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/>
              <a:t>Source code</a:t>
            </a:r>
            <a:endParaRPr/>
          </a:p>
          <a:p>
            <a:pPr marL="809999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/>
              <a:t>Small data files (up to 25 MB)</a:t>
            </a:r>
            <a:br>
              <a:rPr lang="de-DE"/>
            </a:b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/>
              <a:t>Google-Drive</a:t>
            </a:r>
            <a:endParaRPr/>
          </a:p>
          <a:p>
            <a:pPr marL="809999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/>
              <a:t>M5 Model files</a:t>
            </a:r>
            <a:endParaRPr/>
          </a:p>
          <a:p>
            <a:pPr marL="809999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/>
              <a:t>Presentation</a:t>
            </a: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6" name="Google Shape;296;gca291dbf8c_1_24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ca291dbf8c_2_26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Modeling</a:t>
            </a:r>
            <a:endParaRPr/>
          </a:p>
        </p:txBody>
      </p:sp>
      <p:sp>
        <p:nvSpPr>
          <p:cNvPr id="303" name="Google Shape;303;gca291dbf8c_2_26"/>
          <p:cNvSpPr txBox="1">
            <a:spLocks noGrp="1"/>
          </p:cNvSpPr>
          <p:nvPr>
            <p:ph type="body" idx="1"/>
          </p:nvPr>
        </p:nvSpPr>
        <p:spPr>
          <a:xfrm>
            <a:off x="813200" y="1195825"/>
            <a:ext cx="8071800" cy="23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0000" lvl="0" indent="-3175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 dirty="0"/>
              <a:t>Keras API</a:t>
            </a:r>
            <a:br>
              <a:rPr lang="de-DE" dirty="0"/>
            </a:br>
            <a:endParaRPr dirty="0"/>
          </a:p>
          <a:p>
            <a:pPr marL="4500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 dirty="0"/>
              <a:t>Keras </a:t>
            </a:r>
            <a:r>
              <a:rPr lang="de-DE" dirty="0" err="1"/>
              <a:t>ImageDataGenerator</a:t>
            </a:r>
            <a:r>
              <a:rPr lang="de-DE" dirty="0"/>
              <a:t> and </a:t>
            </a:r>
            <a:r>
              <a:rPr lang="de-DE" dirty="0" err="1"/>
              <a:t>custom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br>
              <a:rPr lang="de-DE" dirty="0"/>
            </a:br>
            <a:r>
              <a:rPr lang="de-DE" sz="1700" dirty="0" err="1"/>
              <a:t>Resized</a:t>
            </a:r>
            <a:r>
              <a:rPr lang="de-DE" sz="1700" dirty="0"/>
              <a:t> </a:t>
            </a:r>
            <a:r>
              <a:rPr lang="de-DE" sz="1700" dirty="0" err="1"/>
              <a:t>images</a:t>
            </a:r>
            <a:r>
              <a:rPr lang="de-DE" sz="1700" dirty="0"/>
              <a:t> e.g. 299x299x3</a:t>
            </a:r>
            <a:endParaRPr dirty="0"/>
          </a:p>
        </p:txBody>
      </p:sp>
      <p:sp>
        <p:nvSpPr>
          <p:cNvPr id="304" name="Google Shape;304;gca291dbf8c_2_26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33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a291dbf8c_0_28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Solution Context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gca291dbf8c_0_28"/>
          <p:cNvSpPr txBox="1">
            <a:spLocks noGrp="1"/>
          </p:cNvSpPr>
          <p:nvPr>
            <p:ph type="body" idx="1"/>
          </p:nvPr>
        </p:nvSpPr>
        <p:spPr>
          <a:xfrm>
            <a:off x="1036175" y="822975"/>
            <a:ext cx="79032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3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de-DE">
                <a:solidFill>
                  <a:srgbClr val="FFFFFF"/>
                </a:solidFill>
              </a:rPr>
              <a:t>Encoder-Decoder Architecture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3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de-DE"/>
              <a:t>flickr 8k data collection</a:t>
            </a:r>
            <a:endParaRPr/>
          </a:p>
          <a:p>
            <a:pPr marL="457200" lvl="0" indent="-317500" algn="l" rtl="0">
              <a:lnSpc>
                <a:spcPct val="3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de-DE"/>
              <a:t>ROUGE-L Recall and BLEU-1 Precision metrics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3" name="Google Shape;103;gca291dbf8c_0_28"/>
          <p:cNvSpPr txBox="1"/>
          <p:nvPr/>
        </p:nvSpPr>
        <p:spPr>
          <a:xfrm>
            <a:off x="156575" y="4703625"/>
            <a:ext cx="732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-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https://kobiso.github.io/Computer-Vision-Leaderboard/imagenet.html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ca291dbf8c_0_28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d6945c7c1d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25" y="904724"/>
            <a:ext cx="8627999" cy="345416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d6945c7c1d_0_7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Encoder-Decoder Architecture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d6945c7c1d_0_7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5</a:t>
            </a:fld>
            <a:endParaRPr/>
          </a:p>
        </p:txBody>
      </p:sp>
      <p:sp>
        <p:nvSpPr>
          <p:cNvPr id="112" name="Google Shape;112;gd6945c7c1d_0_7"/>
          <p:cNvSpPr txBox="1">
            <a:spLocks noGrp="1"/>
          </p:cNvSpPr>
          <p:nvPr>
            <p:ph type="body" idx="1"/>
          </p:nvPr>
        </p:nvSpPr>
        <p:spPr>
          <a:xfrm>
            <a:off x="2136950" y="3861550"/>
            <a:ext cx="64539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de-DE" b="1" dirty="0">
                <a:solidFill>
                  <a:schemeClr val="dk1"/>
                </a:solidFill>
              </a:rPr>
              <a:t>Encoder - Part (CNN)                        Decoder - Part  (RNN)</a:t>
            </a:r>
            <a:br>
              <a:rPr lang="de-DE" sz="2400" dirty="0">
                <a:solidFill>
                  <a:schemeClr val="dk1"/>
                </a:solidFill>
              </a:rPr>
            </a:b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sz="2400" dirty="0">
              <a:solidFill>
                <a:schemeClr val="dk1"/>
              </a:solidFill>
            </a:endParaRPr>
          </a:p>
        </p:txBody>
      </p:sp>
      <p:pic>
        <p:nvPicPr>
          <p:cNvPr id="113" name="Google Shape;113;gd6945c7c1d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075" y="1963375"/>
            <a:ext cx="847525" cy="120817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d6945c7c1d_0_7"/>
          <p:cNvSpPr txBox="1"/>
          <p:nvPr/>
        </p:nvSpPr>
        <p:spPr>
          <a:xfrm>
            <a:off x="7916024" y="2219649"/>
            <a:ext cx="787963" cy="819183"/>
          </a:xfrm>
          <a:prstGeom prst="rect">
            <a:avLst/>
          </a:prstGeom>
          <a:solidFill>
            <a:srgbClr val="252525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baseball player runs on the field</a:t>
            </a:r>
            <a:endParaRPr sz="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5" name="Google Shape;115;gd6945c7c1d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6975" y="2446650"/>
            <a:ext cx="528375" cy="33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d6945c7c1d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5050" y="2446650"/>
            <a:ext cx="528375" cy="33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6945c7c1d_0_14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flickr 8k data collection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d6945c7c1d_0_14"/>
          <p:cNvSpPr txBox="1">
            <a:spLocks noGrp="1"/>
          </p:cNvSpPr>
          <p:nvPr>
            <p:ph type="body" idx="1"/>
          </p:nvPr>
        </p:nvSpPr>
        <p:spPr>
          <a:xfrm>
            <a:off x="4627525" y="1573225"/>
            <a:ext cx="4272000" cy="3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8,091 JPG-ecoded color pictures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Each picture has labeled by </a:t>
            </a:r>
            <a:br>
              <a:rPr lang="de-DE"/>
            </a:br>
            <a:r>
              <a:rPr lang="de-DE"/>
              <a:t>five captions (sentences)</a:t>
            </a: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gd6945c7c1d_0_14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6</a:t>
            </a:fld>
            <a:endParaRPr/>
          </a:p>
        </p:txBody>
      </p:sp>
      <p:pic>
        <p:nvPicPr>
          <p:cNvPr id="124" name="Google Shape;124;gd6945c7c1d_0_14"/>
          <p:cNvPicPr preferRelativeResize="0"/>
          <p:nvPr/>
        </p:nvPicPr>
        <p:blipFill rotWithShape="1">
          <a:blip r:embed="rId3">
            <a:alphaModFix/>
          </a:blip>
          <a:srcRect t="4434"/>
          <a:stretch/>
        </p:blipFill>
        <p:spPr>
          <a:xfrm>
            <a:off x="419000" y="934550"/>
            <a:ext cx="3890900" cy="333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d6945c7c1d_0_22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Example Picture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gd6945c7c1d_0_22"/>
          <p:cNvSpPr txBox="1">
            <a:spLocks noGrp="1"/>
          </p:cNvSpPr>
          <p:nvPr>
            <p:ph type="body" idx="1"/>
          </p:nvPr>
        </p:nvSpPr>
        <p:spPr>
          <a:xfrm>
            <a:off x="3154375" y="760400"/>
            <a:ext cx="5908200" cy="3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-DE"/>
              <a:t>Reference captions:</a:t>
            </a:r>
            <a:br>
              <a:rPr lang="de-DE"/>
            </a:br>
            <a:endParaRPr/>
          </a:p>
          <a:p>
            <a:pPr marL="45720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900"/>
              <a:buAutoNum type="arabicPeriod"/>
            </a:pPr>
            <a:r>
              <a:rPr lang="de-DE" sz="1300"/>
              <a:t>A baseball hitter holding a bat falling down .</a:t>
            </a:r>
            <a:br>
              <a:rPr lang="de-DE" sz="1300"/>
            </a:br>
            <a:endParaRPr sz="1300"/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AutoNum type="arabicPeriod"/>
            </a:pPr>
            <a:r>
              <a:rPr lang="de-DE" sz="1300"/>
              <a:t>Baseball player runs on the field .</a:t>
            </a:r>
            <a:br>
              <a:rPr lang="de-DE" sz="1300"/>
            </a:br>
            <a:endParaRPr sz="1300"/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AutoNum type="arabicPeriod"/>
            </a:pPr>
            <a:r>
              <a:rPr lang="de-DE" sz="1300"/>
              <a:t>A boy at bat playing a baseball game falls to the ground while onlookers watch .</a:t>
            </a:r>
            <a:br>
              <a:rPr lang="de-DE" sz="1300"/>
            </a:br>
            <a:endParaRPr sz="1300"/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AutoNum type="arabicPeriod"/>
            </a:pPr>
            <a:r>
              <a:rPr lang="de-DE" sz="1300"/>
              <a:t>A child in a uniform is falling to the ground with a bat in his or her hand .</a:t>
            </a:r>
            <a:br>
              <a:rPr lang="de-DE" sz="1300"/>
            </a:br>
            <a:endParaRPr sz="1300"/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AutoNum type="arabicPeriod"/>
            </a:pPr>
            <a:r>
              <a:rPr lang="de-DE" sz="1300"/>
              <a:t>This baseball player, dressed in red and white uniform and holding a bat, is falling after being hit by a pitch .</a:t>
            </a:r>
            <a:endParaRPr sz="1300"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br>
              <a:rPr lang="de-DE"/>
            </a:b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gd6945c7c1d_0_22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7</a:t>
            </a:fld>
            <a:endParaRPr/>
          </a:p>
        </p:txBody>
      </p:sp>
      <p:pic>
        <p:nvPicPr>
          <p:cNvPr id="132" name="Google Shape;132;gd6945c7c1d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25" y="676125"/>
            <a:ext cx="2868750" cy="4089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6945c7c1d_0_73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Metrics</a:t>
            </a:r>
            <a:endParaRPr/>
          </a:p>
        </p:txBody>
      </p:sp>
      <p:sp>
        <p:nvSpPr>
          <p:cNvPr id="139" name="Google Shape;139;gd6945c7c1d_0_73"/>
          <p:cNvSpPr txBox="1">
            <a:spLocks noGrp="1"/>
          </p:cNvSpPr>
          <p:nvPr>
            <p:ph type="body" idx="1"/>
          </p:nvPr>
        </p:nvSpPr>
        <p:spPr>
          <a:xfrm>
            <a:off x="405625" y="4688875"/>
            <a:ext cx="85557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1100" dirty="0"/>
              <a:t>*   Recall: </a:t>
            </a:r>
            <a:r>
              <a:rPr lang="de-DE" sz="1100" dirty="0" err="1"/>
              <a:t>related</a:t>
            </a:r>
            <a:r>
              <a:rPr lang="de-DE" sz="1100" dirty="0"/>
              <a:t> </a:t>
            </a:r>
            <a:r>
              <a:rPr lang="de-DE" sz="1100" dirty="0" err="1"/>
              <a:t>to</a:t>
            </a:r>
            <a:r>
              <a:rPr lang="de-DE" sz="1100" dirty="0"/>
              <a:t> </a:t>
            </a:r>
            <a:r>
              <a:rPr lang="de-DE" sz="1100" dirty="0" err="1"/>
              <a:t>the</a:t>
            </a:r>
            <a:r>
              <a:rPr lang="de-DE" sz="1100" dirty="0"/>
              <a:t> </a:t>
            </a:r>
            <a:r>
              <a:rPr lang="de-DE" sz="1100" dirty="0" err="1"/>
              <a:t>number</a:t>
            </a:r>
            <a:r>
              <a:rPr lang="de-DE" sz="1100" dirty="0"/>
              <a:t> </a:t>
            </a:r>
            <a:r>
              <a:rPr lang="de-DE" sz="1100" dirty="0" err="1"/>
              <a:t>of</a:t>
            </a:r>
            <a:r>
              <a:rPr lang="de-DE" sz="1100" dirty="0"/>
              <a:t> </a:t>
            </a:r>
            <a:r>
              <a:rPr lang="de-DE" sz="1100" dirty="0" err="1"/>
              <a:t>words</a:t>
            </a:r>
            <a:r>
              <a:rPr lang="de-DE" sz="1100" dirty="0"/>
              <a:t> in </a:t>
            </a:r>
            <a:r>
              <a:rPr lang="de-DE" sz="1100" dirty="0" err="1"/>
              <a:t>reference</a:t>
            </a:r>
            <a:r>
              <a:rPr lang="de-DE" sz="1100" dirty="0"/>
              <a:t> </a:t>
            </a:r>
            <a:r>
              <a:rPr lang="de-DE" sz="1100" dirty="0" err="1"/>
              <a:t>sentence</a:t>
            </a:r>
            <a:r>
              <a:rPr lang="de-DE" sz="1100" dirty="0"/>
              <a:t>       **  Precision: </a:t>
            </a:r>
            <a:r>
              <a:rPr lang="de-DE" sz="1100" dirty="0" err="1"/>
              <a:t>related</a:t>
            </a:r>
            <a:r>
              <a:rPr lang="de-DE" sz="1100" dirty="0"/>
              <a:t> </a:t>
            </a:r>
            <a:r>
              <a:rPr lang="de-DE" sz="1100" dirty="0" err="1"/>
              <a:t>to</a:t>
            </a:r>
            <a:r>
              <a:rPr lang="de-DE" sz="1100" dirty="0"/>
              <a:t> </a:t>
            </a:r>
            <a:r>
              <a:rPr lang="de-DE" sz="1100" dirty="0" err="1"/>
              <a:t>the</a:t>
            </a:r>
            <a:r>
              <a:rPr lang="de-DE" sz="1100" dirty="0"/>
              <a:t> </a:t>
            </a:r>
            <a:r>
              <a:rPr lang="de-DE" sz="1100" dirty="0" err="1"/>
              <a:t>number</a:t>
            </a:r>
            <a:r>
              <a:rPr lang="de-DE" sz="1100" dirty="0"/>
              <a:t> </a:t>
            </a:r>
            <a:r>
              <a:rPr lang="de-DE" sz="1100" dirty="0" err="1"/>
              <a:t>words</a:t>
            </a:r>
            <a:r>
              <a:rPr lang="de-DE" sz="1100" dirty="0"/>
              <a:t> in </a:t>
            </a:r>
            <a:r>
              <a:rPr lang="de-DE" sz="1100" dirty="0" err="1"/>
              <a:t>of</a:t>
            </a:r>
            <a:r>
              <a:rPr lang="de-DE" sz="1100" dirty="0"/>
              <a:t> </a:t>
            </a:r>
            <a:r>
              <a:rPr lang="de-DE" sz="1100" dirty="0" err="1"/>
              <a:t>candidate</a:t>
            </a:r>
            <a:r>
              <a:rPr lang="de-DE" sz="1100" dirty="0"/>
              <a:t> </a:t>
            </a:r>
            <a:r>
              <a:rPr lang="de-DE" sz="1100" dirty="0" err="1"/>
              <a:t>sentence</a:t>
            </a:r>
            <a:endParaRPr sz="2000" dirty="0"/>
          </a:p>
        </p:txBody>
      </p:sp>
      <p:sp>
        <p:nvSpPr>
          <p:cNvPr id="140" name="Google Shape;140;gd6945c7c1d_0_73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8</a:t>
            </a:fld>
            <a:endParaRPr/>
          </a:p>
        </p:txBody>
      </p:sp>
      <p:pic>
        <p:nvPicPr>
          <p:cNvPr id="141" name="Google Shape;141;gd6945c7c1d_0_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73675" y="233025"/>
            <a:ext cx="1561449" cy="10874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d6945c7c1d_0_73"/>
          <p:cNvSpPr txBox="1">
            <a:spLocks noGrp="1"/>
          </p:cNvSpPr>
          <p:nvPr>
            <p:ph type="body" idx="1"/>
          </p:nvPr>
        </p:nvSpPr>
        <p:spPr>
          <a:xfrm>
            <a:off x="807100" y="594375"/>
            <a:ext cx="6579600" cy="15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>
              <a:lnSpc>
                <a:spcPct val="100000"/>
              </a:lnSpc>
            </a:pPr>
            <a:r>
              <a:rPr lang="de-DE" dirty="0"/>
              <a:t>ROUGE-L</a:t>
            </a:r>
            <a:r>
              <a:rPr lang="de-DE" dirty="0">
                <a:solidFill>
                  <a:srgbClr val="FFFFFF"/>
                </a:solidFill>
              </a:rPr>
              <a:t>  Recall*</a:t>
            </a:r>
          </a:p>
          <a:p>
            <a:pPr marL="0" lvl="0" indent="0" algn="ctr"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</a:rPr>
              <a:t>Measures the longest matching sequence of words between reference and candidate sentence</a:t>
            </a:r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1400" dirty="0" err="1">
                <a:solidFill>
                  <a:srgbClr val="FFFFFF"/>
                </a:solidFill>
              </a:rPr>
              <a:t>perfect</a:t>
            </a:r>
            <a:r>
              <a:rPr lang="de-DE" sz="1400" dirty="0">
                <a:solidFill>
                  <a:srgbClr val="FFFFFF"/>
                </a:solidFill>
              </a:rPr>
              <a:t> match = 1   |   0 = </a:t>
            </a:r>
            <a:r>
              <a:rPr lang="de-DE" sz="1400" dirty="0" err="1">
                <a:solidFill>
                  <a:srgbClr val="FFFFFF"/>
                </a:solidFill>
              </a:rPr>
              <a:t>no</a:t>
            </a:r>
            <a:r>
              <a:rPr lang="de-DE" sz="1400" dirty="0">
                <a:solidFill>
                  <a:srgbClr val="FFFFFF"/>
                </a:solidFill>
              </a:rPr>
              <a:t> match</a:t>
            </a:r>
            <a:endParaRPr sz="1400" dirty="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900" dirty="0"/>
          </a:p>
        </p:txBody>
      </p:sp>
      <p:sp>
        <p:nvSpPr>
          <p:cNvPr id="143" name="Google Shape;143;gd6945c7c1d_0_73"/>
          <p:cNvSpPr txBox="1">
            <a:spLocks noGrp="1"/>
          </p:cNvSpPr>
          <p:nvPr>
            <p:ph type="body" idx="1"/>
          </p:nvPr>
        </p:nvSpPr>
        <p:spPr>
          <a:xfrm>
            <a:off x="959500" y="2183150"/>
            <a:ext cx="6579600" cy="25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300" dirty="0"/>
              <a:t>      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</a:t>
            </a:r>
            <a:endParaRPr sz="300" dirty="0"/>
          </a:p>
          <a:p>
            <a:pPr marL="0" lvl="0" indent="0" algn="ctr">
              <a:lnSpc>
                <a:spcPct val="100000"/>
              </a:lnSpc>
            </a:pPr>
            <a:r>
              <a:rPr lang="de-DE" dirty="0"/>
              <a:t>BLEU-1 Precision**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dirty="0" err="1"/>
              <a:t>Measures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matching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 (</a:t>
            </a:r>
            <a:r>
              <a:rPr lang="de-DE" dirty="0" err="1"/>
              <a:t>unigrams</a:t>
            </a:r>
            <a:r>
              <a:rPr lang="de-DE" dirty="0"/>
              <a:t>, 1-grams)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reference</a:t>
            </a:r>
            <a:r>
              <a:rPr lang="de-DE" dirty="0"/>
              <a:t> and </a:t>
            </a:r>
            <a:r>
              <a:rPr lang="de-DE" dirty="0" err="1"/>
              <a:t>candidate</a:t>
            </a:r>
            <a:r>
              <a:rPr lang="de-DE" dirty="0"/>
              <a:t> </a:t>
            </a:r>
            <a:r>
              <a:rPr lang="de-DE" dirty="0" err="1"/>
              <a:t>sentence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1400" dirty="0" err="1"/>
              <a:t>perfect</a:t>
            </a:r>
            <a:r>
              <a:rPr lang="de-DE" sz="1400" dirty="0"/>
              <a:t> match = 1   |   0 = </a:t>
            </a:r>
            <a:r>
              <a:rPr lang="de-DE" sz="1400" dirty="0" err="1"/>
              <a:t>no</a:t>
            </a:r>
            <a:r>
              <a:rPr lang="de-DE" sz="1400" dirty="0"/>
              <a:t> match</a:t>
            </a:r>
            <a:endParaRPr sz="1400" dirty="0"/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6945c7c1d_0_0"/>
          <p:cNvSpPr txBox="1">
            <a:spLocks noGrp="1"/>
          </p:cNvSpPr>
          <p:nvPr>
            <p:ph type="title"/>
          </p:nvPr>
        </p:nvSpPr>
        <p:spPr>
          <a:xfrm>
            <a:off x="258002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Our Approach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d6945c7c1d_0_0"/>
          <p:cNvSpPr txBox="1">
            <a:spLocks noGrp="1"/>
          </p:cNvSpPr>
          <p:nvPr>
            <p:ph type="body" idx="1"/>
          </p:nvPr>
        </p:nvSpPr>
        <p:spPr>
          <a:xfrm>
            <a:off x="311475" y="1051575"/>
            <a:ext cx="88326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-DE" dirty="0" err="1"/>
              <a:t>Planning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r>
              <a:rPr lang="de-DE" dirty="0"/>
              <a:t> high </a:t>
            </a:r>
            <a:r>
              <a:rPr lang="de-DE" dirty="0" err="1"/>
              <a:t>level</a:t>
            </a:r>
            <a:r>
              <a:rPr lang="de-DE" dirty="0"/>
              <a:t> and do </a:t>
            </a:r>
            <a:r>
              <a:rPr lang="de-DE" dirty="0" err="1"/>
              <a:t>researches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Baseline </a:t>
            </a:r>
            <a:r>
              <a:rPr lang="de-DE" dirty="0" err="1"/>
              <a:t>model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-DE" dirty="0">
                <a:solidFill>
                  <a:srgbClr val="FFFFFF"/>
                </a:solidFill>
              </a:rPr>
              <a:t>Create </a:t>
            </a:r>
            <a:r>
              <a:rPr lang="de-DE" dirty="0" err="1">
                <a:solidFill>
                  <a:srgbClr val="FFFFFF"/>
                </a:solidFill>
              </a:rPr>
              <a:t>custom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function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for</a:t>
            </a:r>
            <a:r>
              <a:rPr lang="de-DE" dirty="0">
                <a:solidFill>
                  <a:srgbClr val="FFFFFF"/>
                </a:solidFill>
              </a:rPr>
              <a:t> ROUGE-L and BLEU-1 </a:t>
            </a:r>
            <a:r>
              <a:rPr lang="de-DE" dirty="0" err="1">
                <a:solidFill>
                  <a:srgbClr val="FFFFFF"/>
                </a:solidFill>
              </a:rPr>
              <a:t>calculation</a:t>
            </a:r>
            <a:endParaRPr dirty="0"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 dirty="0" err="1"/>
              <a:t>Preprocessing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sentences</a:t>
            </a:r>
            <a:r>
              <a:rPr lang="de-DE" dirty="0"/>
              <a:t> (</a:t>
            </a:r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, </a:t>
            </a:r>
            <a:r>
              <a:rPr lang="de-DE" dirty="0" err="1"/>
              <a:t>special</a:t>
            </a:r>
            <a:r>
              <a:rPr lang="de-DE" dirty="0"/>
              <a:t> </a:t>
            </a:r>
            <a:r>
              <a:rPr lang="de-DE" dirty="0" err="1"/>
              <a:t>characters</a:t>
            </a:r>
            <a:r>
              <a:rPr lang="de-DE" dirty="0"/>
              <a:t>)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-DE" dirty="0">
                <a:solidFill>
                  <a:srgbClr val="FFFFFF"/>
                </a:solidFill>
              </a:rPr>
              <a:t>Model </a:t>
            </a:r>
            <a:r>
              <a:rPr lang="de-DE" dirty="0" err="1">
                <a:solidFill>
                  <a:srgbClr val="FFFFFF"/>
                </a:solidFill>
              </a:rPr>
              <a:t>generation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iterations</a:t>
            </a:r>
            <a:r>
              <a:rPr lang="de-DE" dirty="0">
                <a:solidFill>
                  <a:srgbClr val="FFFFFF"/>
                </a:solidFill>
              </a:rPr>
              <a:t>:</a:t>
            </a:r>
            <a:endParaRPr dirty="0">
              <a:solidFill>
                <a:srgbClr val="FFFFFF"/>
              </a:solidFill>
            </a:endParaRPr>
          </a:p>
          <a:p>
            <a:pPr marL="91440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r>
              <a:rPr lang="de-DE" dirty="0" err="1">
                <a:solidFill>
                  <a:srgbClr val="FFFFFF"/>
                </a:solidFill>
              </a:rPr>
              <a:t>Preprocessing</a:t>
            </a:r>
            <a:r>
              <a:rPr lang="de-DE" dirty="0">
                <a:solidFill>
                  <a:srgbClr val="FFFFFF"/>
                </a:solidFill>
              </a:rPr>
              <a:t> Pictures and CNN </a:t>
            </a:r>
            <a:r>
              <a:rPr lang="de-DE" dirty="0" err="1">
                <a:solidFill>
                  <a:srgbClr val="FFFFFF"/>
                </a:solidFill>
              </a:rPr>
              <a:t>features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for</a:t>
            </a:r>
            <a:r>
              <a:rPr lang="de-DE" dirty="0">
                <a:solidFill>
                  <a:srgbClr val="FFFFFF"/>
                </a:solidFill>
              </a:rPr>
              <a:t> RNN </a:t>
            </a:r>
            <a:r>
              <a:rPr lang="de-DE" dirty="0" err="1">
                <a:solidFill>
                  <a:srgbClr val="FFFFFF"/>
                </a:solidFill>
              </a:rPr>
              <a:t>input</a:t>
            </a:r>
            <a:r>
              <a:rPr lang="de-DE" dirty="0">
                <a:solidFill>
                  <a:srgbClr val="FFFFFF"/>
                </a:solidFill>
              </a:rPr>
              <a:t> (</a:t>
            </a:r>
            <a:r>
              <a:rPr lang="de-DE" dirty="0" err="1">
                <a:solidFill>
                  <a:srgbClr val="FFFFFF"/>
                </a:solidFill>
              </a:rPr>
              <a:t>resizing</a:t>
            </a:r>
            <a:r>
              <a:rPr lang="de-DE" dirty="0">
                <a:solidFill>
                  <a:srgbClr val="FFFFFF"/>
                </a:solidFill>
              </a:rPr>
              <a:t>)</a:t>
            </a:r>
            <a:endParaRPr dirty="0">
              <a:solidFill>
                <a:srgbClr val="FFFFFF"/>
              </a:solidFill>
            </a:endParaRPr>
          </a:p>
          <a:p>
            <a:pPr marL="91440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r>
              <a:rPr lang="de-DE" dirty="0">
                <a:solidFill>
                  <a:srgbClr val="FFFFFF"/>
                </a:solidFill>
              </a:rPr>
              <a:t>Running </a:t>
            </a:r>
            <a:r>
              <a:rPr lang="de-DE" dirty="0" err="1">
                <a:solidFill>
                  <a:srgbClr val="FFFFFF"/>
                </a:solidFill>
              </a:rPr>
              <a:t>trainings</a:t>
            </a:r>
            <a:r>
              <a:rPr lang="de-DE" dirty="0">
                <a:solidFill>
                  <a:srgbClr val="FFFFFF"/>
                </a:solidFill>
              </a:rPr>
              <a:t> and </a:t>
            </a:r>
            <a:r>
              <a:rPr lang="de-DE" dirty="0" err="1">
                <a:solidFill>
                  <a:srgbClr val="FFFFFF"/>
                </a:solidFill>
              </a:rPr>
              <a:t>predictions</a:t>
            </a:r>
            <a:endParaRPr dirty="0">
              <a:solidFill>
                <a:srgbClr val="FFFFFF"/>
              </a:solidFill>
            </a:endParaRPr>
          </a:p>
          <a:p>
            <a:pPr marL="914400" lvl="1" indent="-2286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hyper-parameters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dirty="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150" name="Google Shape;150;gd6945c7c1d_0_0"/>
          <p:cNvSpPr txBox="1"/>
          <p:nvPr/>
        </p:nvSpPr>
        <p:spPr>
          <a:xfrm>
            <a:off x="129075" y="4738475"/>
            <a:ext cx="732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-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https://kobiso.github.io/Computer-Vision-Leaderboard/imagenet.html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d6945c7c1d_0_0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Sec Mastertemplate Keynote">
  <a:themeElements>
    <a:clrScheme name="Telekom Screenfarben">
      <a:dk1>
        <a:srgbClr val="4B4B4B"/>
      </a:dk1>
      <a:lt1>
        <a:srgbClr val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6C6C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1968</Words>
  <Application>Microsoft Office PowerPoint</Application>
  <PresentationFormat>Bildschirmpräsentation (16:9)</PresentationFormat>
  <Paragraphs>403</Paragraphs>
  <Slides>33</Slides>
  <Notes>33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40" baseType="lpstr">
      <vt:lpstr>Arial</vt:lpstr>
      <vt:lpstr>Calibri</vt:lpstr>
      <vt:lpstr>Open Sans</vt:lpstr>
      <vt:lpstr>Ultra</vt:lpstr>
      <vt:lpstr>Courier New</vt:lpstr>
      <vt:lpstr>Noto Sans Symbols</vt:lpstr>
      <vt:lpstr>TSec Mastertemplate Keynote</vt:lpstr>
      <vt:lpstr>PowerPoint-Präsentation</vt:lpstr>
      <vt:lpstr>Agenda</vt:lpstr>
      <vt:lpstr>Mission</vt:lpstr>
      <vt:lpstr>Solution Context</vt:lpstr>
      <vt:lpstr>Encoder-Decoder Architecture </vt:lpstr>
      <vt:lpstr>flickr 8k data collection</vt:lpstr>
      <vt:lpstr>Example Picture</vt:lpstr>
      <vt:lpstr>Metrics</vt:lpstr>
      <vt:lpstr>Our Approach</vt:lpstr>
      <vt:lpstr>Results</vt:lpstr>
      <vt:lpstr>Results</vt:lpstr>
      <vt:lpstr>Winner Model</vt:lpstr>
      <vt:lpstr>Reality Check</vt:lpstr>
      <vt:lpstr>Technical Details</vt:lpstr>
      <vt:lpstr>Encoder-Decoder Architecture</vt:lpstr>
      <vt:lpstr>Attention Mechanism used</vt:lpstr>
      <vt:lpstr>Preprocessing Pictures </vt:lpstr>
      <vt:lpstr>Preprocessing CNN features for RNN input </vt:lpstr>
      <vt:lpstr>Accuracy per Epoch</vt:lpstr>
      <vt:lpstr>Loss per Epoch</vt:lpstr>
      <vt:lpstr>Findings</vt:lpstr>
      <vt:lpstr>Beyond …</vt:lpstr>
      <vt:lpstr>Results after project closing</vt:lpstr>
      <vt:lpstr>Changes after project closing</vt:lpstr>
      <vt:lpstr>Reality Check after project closing</vt:lpstr>
      <vt:lpstr>PowerPoint-Präsentation</vt:lpstr>
      <vt:lpstr>ROUGE-L  Recall</vt:lpstr>
      <vt:lpstr>BLEU-1 Precision</vt:lpstr>
      <vt:lpstr>Popular Attention Mechanisms</vt:lpstr>
      <vt:lpstr>Where we run? /  Kaggle</vt:lpstr>
      <vt:lpstr>Development</vt:lpstr>
      <vt:lpstr>Management of Artefacts</vt:lpstr>
      <vt:lpstr>Modeling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Taprogge, Moritz</dc:creator>
  <cp:lastModifiedBy>Schremser, Thomas</cp:lastModifiedBy>
  <cp:revision>33</cp:revision>
  <dcterms:created xsi:type="dcterms:W3CDTF">2006-08-16T00:00:00Z</dcterms:created>
  <dcterms:modified xsi:type="dcterms:W3CDTF">2021-05-18T10:09:59Z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0x0101005C20CA6DDF244D888A27BAB14745BAC1005346A1250844584D9A09AE0699B5E170</vt:lpwstr>
  </property>
</Properties>
</file>